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</p:sldMasterIdLst>
  <p:notesMasterIdLst>
    <p:notesMasterId r:id="rId65"/>
  </p:notesMasterIdLst>
  <p:sldIdLst>
    <p:sldId id="256" r:id="rId3"/>
    <p:sldId id="257" r:id="rId4"/>
    <p:sldId id="258" r:id="rId5"/>
    <p:sldId id="259" r:id="rId6"/>
    <p:sldId id="31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318" r:id="rId19"/>
    <p:sldId id="274" r:id="rId20"/>
    <p:sldId id="275" r:id="rId21"/>
    <p:sldId id="276" r:id="rId22"/>
    <p:sldId id="277" r:id="rId23"/>
    <p:sldId id="278" r:id="rId24"/>
    <p:sldId id="319" r:id="rId25"/>
    <p:sldId id="280" r:id="rId26"/>
    <p:sldId id="281" r:id="rId27"/>
    <p:sldId id="282" r:id="rId28"/>
    <p:sldId id="283" r:id="rId29"/>
    <p:sldId id="320" r:id="rId30"/>
    <p:sldId id="321" r:id="rId31"/>
    <p:sldId id="322" r:id="rId32"/>
    <p:sldId id="323" r:id="rId33"/>
    <p:sldId id="288" r:id="rId34"/>
    <p:sldId id="324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79" r:id="rId44"/>
    <p:sldId id="328" r:id="rId45"/>
    <p:sldId id="329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25" r:id="rId55"/>
    <p:sldId id="326" r:id="rId56"/>
    <p:sldId id="327" r:id="rId57"/>
    <p:sldId id="310" r:id="rId58"/>
    <p:sldId id="311" r:id="rId59"/>
    <p:sldId id="312" r:id="rId60"/>
    <p:sldId id="313" r:id="rId61"/>
    <p:sldId id="314" r:id="rId62"/>
    <p:sldId id="315" r:id="rId63"/>
    <p:sldId id="316" r:id="rId64"/>
  </p:sldIdLst>
  <p:sldSz cx="12192000" cy="6858000"/>
  <p:notesSz cx="6858000" cy="9144000"/>
  <p:embeddedFontLst>
    <p:embeddedFont>
      <p:font typeface="Nunito Sans" pitchFamily="2" charset="-70"/>
      <p:regular r:id="rId66"/>
      <p:bold r:id="rId67"/>
      <p:italic r:id="rId68"/>
      <p:boldItalic r:id="rId69"/>
    </p:embeddedFont>
    <p:embeddedFont>
      <p:font typeface="Nunito Sans Black" pitchFamily="2" charset="-70"/>
      <p:bold r:id="rId70"/>
      <p:boldItalic r:id="rId71"/>
    </p:embeddedFont>
    <p:embeddedFont>
      <p:font typeface="Nunito Sans ExtraBold" pitchFamily="2" charset="-70"/>
      <p:bold r:id="rId72"/>
      <p:boldItalic r:id="rId73"/>
    </p:embeddedFont>
    <p:embeddedFont>
      <p:font typeface="Nunito Sans Light" pitchFamily="2" charset="-70"/>
      <p:regular r:id="rId74"/>
      <p:bold r:id="rId75"/>
      <p:italic r:id="rId76"/>
      <p:boldItalic r:id="rId77"/>
    </p:embeddedFont>
  </p:embeddedFontLst>
  <p:custDataLst>
    <p:tags r:id="rId7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0" roundtripDataSignature="AMtx7mh/Bsfnb8LBgqRF71zZVAGaCOD6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F5BA76-EE69-4CCF-AA12-C47F9ED8AABC}">
  <a:tblStyle styleId="{85F5BA76-EE69-4CCF-AA12-C47F9ED8AAB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E2AA99B-C70F-4A6E-A23A-9A71A80ACA4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font" Target="fonts/font3.fntdata"/><Relationship Id="rId84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9.fntdata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7.fntdata"/><Relationship Id="rId80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78" Type="http://schemas.openxmlformats.org/officeDocument/2006/relationships/tags" Target="tags/tag1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11.fntdata"/><Relationship Id="rId7" Type="http://schemas.openxmlformats.org/officeDocument/2006/relationships/slide" Target="slides/slide5.xml"/><Relationship Id="rId71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Automated publication, split to: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Bulk publication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API publication</a:t>
            </a:r>
            <a:endParaRPr/>
          </a:p>
        </p:txBody>
      </p:sp>
      <p:sp>
        <p:nvSpPr>
          <p:cNvPr id="125" name="Google Shape;12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01d24d35c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3501d24d35c_0_1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3501d24d35c_0_1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01d24d3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3501d24d35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Curator Role:</a:t>
            </a:r>
            <a:br>
              <a:rPr lang="en-GB"/>
            </a:b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Manual data entry or bulk upload.</a:t>
            </a:r>
            <a:br>
              <a:rPr lang="en-GB"/>
            </a:b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Quality assurance, status management, and publication control.</a:t>
            </a:r>
            <a:br>
              <a:rPr lang="en-GB"/>
            </a:b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Automated Processes:</a:t>
            </a:r>
            <a:br>
              <a:rPr lang="en-GB"/>
            </a:b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Import via JSON/JSON-LD following the ACQF Model for Data Exchange.</a:t>
            </a:r>
            <a:br>
              <a:rPr lang="en-GB"/>
            </a:b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API-based integration ensures structured data input at scale​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Toghether they balance trust, control, and efficiency.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g3501d24d35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0b033d9c3_4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350b033d9c3_4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24c1b5c2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3524c1b5c27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g3524c1b5c27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01d24d35c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3501d24d35c_1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3501d24d35c_1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4e25a9135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g34e25a91355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 case where both is indicated: to clarify whether the countries have a structured database that could be indeed used for automatic import</a:t>
            </a:r>
            <a:endParaRPr/>
          </a:p>
        </p:txBody>
      </p:sp>
      <p:sp>
        <p:nvSpPr>
          <p:cNvPr id="314" name="Google Shape;314;g34e25a91355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01d24d35c_1_3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3501d24d35c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01d24d35c_1_3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g3501d24d35c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01d24d35c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g3501d24d35c_1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g3501d24d35c_1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0b033d9c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g350b033d9c3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2" name="Google Shape;362;g350b033d9c3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2832a0eed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352832a0eed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g352832a0eed_1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01d24d35c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g3501d24d35c_2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g3501d24d35c_2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4e25a9135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34e25a91355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g34e25a91355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501d24d35c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g3501d24d35c_2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g3501d24d35c_2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2" name="Google Shape;46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6" name="Google Shape;476;p3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4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4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</a:t>
            </a:fld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ba086b9c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31ba086b9cc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31ba086b9cc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4" name="Google Shape;494;p6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6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</a:t>
            </a:fld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9" name="Google Shape;509;p12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@startuml</a:t>
            </a: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Qualification #LightGreen ##[bold]</a:t>
            </a: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LearningOpportunity</a:t>
            </a: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LearningOutcome</a:t>
            </a: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Accreditation</a:t>
            </a: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Organisation</a:t>
            </a: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LearningOpportunity --&gt; Qualification : Awarded</a:t>
            </a: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LearningOpportunity --&gt; Organisation : Provided by</a:t>
            </a: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Qualification --&gt; LearningOutcome : Learning outcome</a:t>
            </a: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Qualification --&gt; Accreditation : Accreditation</a:t>
            </a: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Accreditation --&gt; Organisation : Accrediting agent, Organisation</a:t>
            </a: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@enduml</a:t>
            </a: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2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fld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8" name="Google Shape;518;p13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@startuml</a:t>
            </a: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Qualification #LightGreen ##[bold]</a:t>
            </a: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LearningOpportunity</a:t>
            </a: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LearningOutcome</a:t>
            </a: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Accreditation</a:t>
            </a: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Organisation</a:t>
            </a: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LearningOpportunity --&gt; Qualification : Awarded</a:t>
            </a: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LearningOpportunity --&gt; Organisation : Provided by</a:t>
            </a: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Qualification --&gt; LearningOutcome : Learning outcome</a:t>
            </a: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Qualification --&gt; Accreditation : Accreditation</a:t>
            </a: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Accreditation --&gt; Organisation : Accrediting agent, Organisation</a:t>
            </a: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@enduml</a:t>
            </a:r>
            <a:endParaRPr sz="1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3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fld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@startuml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Qualification #LightGreen ##[bold]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LearningOpportunity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Qualification : Awarded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Organisation : Provided by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LearningOutcome : Learning 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Accreditation :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Accreditation --&gt; Organisation : Accrediting agent,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@enduml</a:t>
            </a:r>
            <a:endParaRPr/>
          </a:p>
        </p:txBody>
      </p:sp>
      <p:sp>
        <p:nvSpPr>
          <p:cNvPr id="388" name="Google Shape;38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@startuml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Qualification #LightGreen ##[bold]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LearningOpportunity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Qualification : Awarded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Organisation : Provided by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LearningOutcome : Learning 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Accreditation :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Accreditation --&gt; Organisation : Accrediting agent,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@enduml</a:t>
            </a:r>
            <a:endParaRPr/>
          </a:p>
        </p:txBody>
      </p:sp>
      <p:sp>
        <p:nvSpPr>
          <p:cNvPr id="398" name="Google Shape;39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43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@startuml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Qualification #LightGreen ##[bold]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LearningOpportunity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Qualification : Awarded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Organisation : Provided by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LearningOutcome : Learning 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Accreditation :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Accreditation --&gt; Organisation : Accrediting agent,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@enduml</a:t>
            </a:r>
            <a:endParaRPr/>
          </a:p>
        </p:txBody>
      </p:sp>
      <p:sp>
        <p:nvSpPr>
          <p:cNvPr id="408" name="Google Shape;40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44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7" name="Google Shape;557;p17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7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</a:t>
            </a:fld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5" name="Google Shape;565;p18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18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46</a:t>
            </a:fld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3" name="Google Shape;573;p19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19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47</a:t>
            </a:fld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ed9d0f45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33ed9d0f45c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g33ed9d0f45c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50b033d9c3_4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1" name="Google Shape;581;g350b033d9c3_4_30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g350b033d9c3_4_30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48</a:t>
            </a:fld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50b033d9c3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9" name="Google Shape;589;g350b033d9c3_4_38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g350b033d9c3_4_38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49</a:t>
            </a:fld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4" name="Google Shape;604;p8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Examples on the documentation portal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Show upload of provided example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Show 2-3 bad examples with broken format and error reporting</a:t>
            </a:r>
            <a:endParaRPr/>
          </a:p>
        </p:txBody>
      </p:sp>
      <p:sp>
        <p:nvSpPr>
          <p:cNvPr id="605" name="Google Shape;605;p8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51</a:t>
            </a:fld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1a3f76f1a5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8" name="Google Shape;628;g31a3f76f1a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d65fa69481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5" name="Google Shape;635;g2d65fa69481_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6" name="Google Shape;636;g2d65fa69481_1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57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50b033d9c3_4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3" name="Google Shape;643;g350b033d9c3_4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4" name="Google Shape;644;g350b033d9c3_4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58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4e25a9135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1" name="Google Shape;651;g34e25a91355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2" name="Google Shape;652;g34e25a91355_0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59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4e25a9135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g34e25a91355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0" name="Google Shape;660;g34e25a91355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60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d65fa69481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" name="Google Shape;667;g2d65fa69481_1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8" name="Google Shape;668;g2d65fa69481_1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61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5" name="Google Shape;67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0b033d9c3_4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350b033d9c3_4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01d24d35c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3501d24d35c_1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3501d24d35c_1_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0b033d9c3_4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350b033d9c3_4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01d24d35c_0_11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3501d24d35c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cument start page">
  <p:cSld name="Document start pag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/>
          <p:nvPr/>
        </p:nvSpPr>
        <p:spPr>
          <a:xfrm>
            <a:off x="0" y="4051005"/>
            <a:ext cx="12192000" cy="2806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5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20" name="Google Shape;2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6000" y="395309"/>
            <a:ext cx="1699192" cy="82402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6826101" y="1614642"/>
            <a:ext cx="5007933" cy="2106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2" name="Google Shape;22;p25"/>
          <p:cNvCxnSpPr/>
          <p:nvPr/>
        </p:nvCxnSpPr>
        <p:spPr>
          <a:xfrm>
            <a:off x="6551693" y="1573618"/>
            <a:ext cx="0" cy="2147777"/>
          </a:xfrm>
          <a:prstGeom prst="straightConnector1">
            <a:avLst/>
          </a:prstGeom>
          <a:noFill/>
          <a:ln w="92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6456363" y="4249738"/>
            <a:ext cx="5378450" cy="33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" name="Google Shape;24;p25"/>
          <p:cNvCxnSpPr/>
          <p:nvPr/>
        </p:nvCxnSpPr>
        <p:spPr>
          <a:xfrm>
            <a:off x="6456000" y="4715931"/>
            <a:ext cx="5378034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25"/>
          <p:cNvSpPr txBox="1">
            <a:spLocks noGrp="1"/>
          </p:cNvSpPr>
          <p:nvPr>
            <p:ph type="body" idx="3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ctrTitle"/>
          </p:nvPr>
        </p:nvSpPr>
        <p:spPr>
          <a:xfrm>
            <a:off x="360000" y="612565"/>
            <a:ext cx="1147055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unito Sans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ubTitle" idx="1"/>
          </p:nvPr>
        </p:nvSpPr>
        <p:spPr>
          <a:xfrm>
            <a:off x="360000" y="3428999"/>
            <a:ext cx="11470556" cy="265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1"/>
          <p:cNvSpPr txBox="1">
            <a:spLocks noGrp="1"/>
          </p:cNvSpPr>
          <p:nvPr>
            <p:ph type="title"/>
          </p:nvPr>
        </p:nvSpPr>
        <p:spPr>
          <a:xfrm>
            <a:off x="360000" y="633497"/>
            <a:ext cx="1147864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unito Sans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body" idx="1"/>
          </p:nvPr>
        </p:nvSpPr>
        <p:spPr>
          <a:xfrm>
            <a:off x="359999" y="4393975"/>
            <a:ext cx="11478647" cy="167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B"/>
              </a:buClr>
              <a:buSzPts val="2400"/>
              <a:buNone/>
              <a:defRPr sz="2400">
                <a:solidFill>
                  <a:srgbClr val="8A8B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2000"/>
              <a:buNone/>
              <a:defRPr sz="2000">
                <a:solidFill>
                  <a:srgbClr val="8A8B8B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800"/>
              <a:buNone/>
              <a:defRPr sz="1800">
                <a:solidFill>
                  <a:srgbClr val="8A8B8B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 txBox="1">
            <a:spLocks noGrp="1"/>
          </p:cNvSpPr>
          <p:nvPr>
            <p:ph type="title"/>
          </p:nvPr>
        </p:nvSpPr>
        <p:spPr>
          <a:xfrm>
            <a:off x="360000" y="624069"/>
            <a:ext cx="1147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body" idx="1"/>
          </p:nvPr>
        </p:nvSpPr>
        <p:spPr>
          <a:xfrm>
            <a:off x="360000" y="1940107"/>
            <a:ext cx="56375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2"/>
          </p:nvPr>
        </p:nvSpPr>
        <p:spPr>
          <a:xfrm>
            <a:off x="360000" y="2764019"/>
            <a:ext cx="5637575" cy="33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body" idx="3"/>
          </p:nvPr>
        </p:nvSpPr>
        <p:spPr>
          <a:xfrm>
            <a:off x="6172200" y="1940107"/>
            <a:ext cx="5659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4"/>
          </p:nvPr>
        </p:nvSpPr>
        <p:spPr>
          <a:xfrm>
            <a:off x="6172200" y="2764019"/>
            <a:ext cx="5659800" cy="33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6"/>
          <p:cNvSpPr txBox="1">
            <a:spLocks noGrp="1"/>
          </p:cNvSpPr>
          <p:nvPr>
            <p:ph type="title"/>
          </p:nvPr>
        </p:nvSpPr>
        <p:spPr>
          <a:xfrm>
            <a:off x="360000" y="627132"/>
            <a:ext cx="4412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6"/>
          <p:cNvSpPr txBox="1">
            <a:spLocks noGrp="1"/>
          </p:cNvSpPr>
          <p:nvPr>
            <p:ph type="body" idx="1"/>
          </p:nvPr>
        </p:nvSpPr>
        <p:spPr>
          <a:xfrm>
            <a:off x="5183188" y="627133"/>
            <a:ext cx="6648812" cy="544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body" idx="2"/>
          </p:nvPr>
        </p:nvSpPr>
        <p:spPr>
          <a:xfrm>
            <a:off x="360000" y="2227332"/>
            <a:ext cx="4412025" cy="384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>
            <a:spLocks noGrp="1"/>
          </p:cNvSpPr>
          <p:nvPr>
            <p:ph type="title"/>
          </p:nvPr>
        </p:nvSpPr>
        <p:spPr>
          <a:xfrm>
            <a:off x="360000" y="635224"/>
            <a:ext cx="534488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7"/>
          <p:cNvSpPr txBox="1">
            <a:spLocks noGrp="1"/>
          </p:cNvSpPr>
          <p:nvPr>
            <p:ph type="body" idx="1"/>
          </p:nvPr>
        </p:nvSpPr>
        <p:spPr>
          <a:xfrm>
            <a:off x="360000" y="2235423"/>
            <a:ext cx="5344885" cy="38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8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body" idx="1"/>
          </p:nvPr>
        </p:nvSpPr>
        <p:spPr>
          <a:xfrm rot="5400000">
            <a:off x="4120270" y="-1631494"/>
            <a:ext cx="3939749" cy="1147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9"/>
          <p:cNvSpPr txBox="1">
            <a:spLocks noGrp="1"/>
          </p:cNvSpPr>
          <p:nvPr>
            <p:ph type="title"/>
          </p:nvPr>
        </p:nvSpPr>
        <p:spPr>
          <a:xfrm rot="5400000">
            <a:off x="7824998" y="2071562"/>
            <a:ext cx="5454032" cy="2557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9"/>
          <p:cNvSpPr txBox="1">
            <a:spLocks noGrp="1"/>
          </p:cNvSpPr>
          <p:nvPr>
            <p:ph type="body" idx="1"/>
          </p:nvPr>
        </p:nvSpPr>
        <p:spPr>
          <a:xfrm rot="5400000">
            <a:off x="2089721" y="-1106633"/>
            <a:ext cx="5454032" cy="891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9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9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" type="obj">
  <p:cSld name="OBJECT"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01d24d35c_1_45"/>
          <p:cNvSpPr/>
          <p:nvPr/>
        </p:nvSpPr>
        <p:spPr>
          <a:xfrm>
            <a:off x="-24120" y="6775560"/>
            <a:ext cx="12251100" cy="11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g3501d24d35c_1_45"/>
          <p:cNvCxnSpPr/>
          <p:nvPr/>
        </p:nvCxnSpPr>
        <p:spPr>
          <a:xfrm>
            <a:off x="360000" y="6496560"/>
            <a:ext cx="3520200" cy="300"/>
          </a:xfrm>
          <a:prstGeom prst="straightConnector1">
            <a:avLst/>
          </a:prstGeom>
          <a:noFill/>
          <a:ln w="19050" cap="flat" cmpd="sng">
            <a:solidFill>
              <a:srgbClr val="24282A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09" name="Google Shape;109;g3501d24d35c_1_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000" y="183960"/>
            <a:ext cx="1065238" cy="3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3501d24d35c_1_45"/>
          <p:cNvSpPr txBox="1">
            <a:spLocks noGrp="1"/>
          </p:cNvSpPr>
          <p:nvPr>
            <p:ph type="title"/>
          </p:nvPr>
        </p:nvSpPr>
        <p:spPr>
          <a:xfrm>
            <a:off x="360000" y="615600"/>
            <a:ext cx="114675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g3501d24d35c_1_45"/>
          <p:cNvSpPr txBox="1">
            <a:spLocks noGrp="1"/>
          </p:cNvSpPr>
          <p:nvPr>
            <p:ph type="body" idx="1"/>
          </p:nvPr>
        </p:nvSpPr>
        <p:spPr>
          <a:xfrm>
            <a:off x="352440" y="2136240"/>
            <a:ext cx="114750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g3501d24d35c_1_45"/>
          <p:cNvSpPr txBox="1">
            <a:spLocks noGrp="1"/>
          </p:cNvSpPr>
          <p:nvPr>
            <p:ph type="ftr" idx="11"/>
          </p:nvPr>
        </p:nvSpPr>
        <p:spPr>
          <a:xfrm>
            <a:off x="360000" y="6271200"/>
            <a:ext cx="37101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g3501d24d35c_1_45"/>
          <p:cNvSpPr txBox="1">
            <a:spLocks noGrp="1"/>
          </p:cNvSpPr>
          <p:nvPr>
            <p:ph type="sldNum" idx="12"/>
          </p:nvPr>
        </p:nvSpPr>
        <p:spPr>
          <a:xfrm>
            <a:off x="360000" y="6538320"/>
            <a:ext cx="37098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" type="title">
  <p:cSld name="TITLE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01d24d35c_1_53"/>
          <p:cNvSpPr/>
          <p:nvPr/>
        </p:nvSpPr>
        <p:spPr>
          <a:xfrm>
            <a:off x="-24120" y="6775560"/>
            <a:ext cx="12251100" cy="11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" name="Google Shape;116;g3501d24d35c_1_53"/>
          <p:cNvCxnSpPr/>
          <p:nvPr/>
        </p:nvCxnSpPr>
        <p:spPr>
          <a:xfrm>
            <a:off x="360000" y="6496560"/>
            <a:ext cx="3520200" cy="300"/>
          </a:xfrm>
          <a:prstGeom prst="straightConnector1">
            <a:avLst/>
          </a:prstGeom>
          <a:noFill/>
          <a:ln w="19050" cap="flat" cmpd="sng">
            <a:solidFill>
              <a:srgbClr val="24282A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17" name="Google Shape;117;g3501d24d35c_1_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000" y="183960"/>
            <a:ext cx="1065238" cy="3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3501d24d35c_1_53"/>
          <p:cNvSpPr txBox="1">
            <a:spLocks noGrp="1"/>
          </p:cNvSpPr>
          <p:nvPr>
            <p:ph type="title"/>
          </p:nvPr>
        </p:nvSpPr>
        <p:spPr>
          <a:xfrm>
            <a:off x="360000" y="612720"/>
            <a:ext cx="11470200" cy="23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g3501d24d35c_1_53"/>
          <p:cNvSpPr txBox="1">
            <a:spLocks noGrp="1"/>
          </p:cNvSpPr>
          <p:nvPr>
            <p:ph type="ftr" idx="11"/>
          </p:nvPr>
        </p:nvSpPr>
        <p:spPr>
          <a:xfrm>
            <a:off x="360000" y="6271200"/>
            <a:ext cx="37101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g3501d24d35c_1_53"/>
          <p:cNvSpPr txBox="1">
            <a:spLocks noGrp="1"/>
          </p:cNvSpPr>
          <p:nvPr>
            <p:ph type="sldNum" idx="12"/>
          </p:nvPr>
        </p:nvSpPr>
        <p:spPr>
          <a:xfrm>
            <a:off x="360000" y="6538320"/>
            <a:ext cx="37098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g3501d24d35c_1_5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ing">
  <p:cSld name="1_Section Heading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8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" type="title">
  <p:cSld name="TITLE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4"/>
          <p:cNvSpPr/>
          <p:nvPr/>
        </p:nvSpPr>
        <p:spPr>
          <a:xfrm>
            <a:off x="-24120" y="6775560"/>
            <a:ext cx="12251160" cy="115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" name="Google Shape;37;p34"/>
          <p:cNvCxnSpPr/>
          <p:nvPr/>
        </p:nvCxnSpPr>
        <p:spPr>
          <a:xfrm>
            <a:off x="360000" y="6496560"/>
            <a:ext cx="3520080" cy="360"/>
          </a:xfrm>
          <a:prstGeom prst="straightConnector1">
            <a:avLst/>
          </a:prstGeom>
          <a:noFill/>
          <a:ln w="19050" cap="flat" cmpd="sng">
            <a:solidFill>
              <a:srgbClr val="24282A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38" name="Google Shape;3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000" y="183960"/>
            <a:ext cx="1065240" cy="3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4"/>
          <p:cNvSpPr txBox="1">
            <a:spLocks noGrp="1"/>
          </p:cNvSpPr>
          <p:nvPr>
            <p:ph type="title"/>
          </p:nvPr>
        </p:nvSpPr>
        <p:spPr>
          <a:xfrm>
            <a:off x="360000" y="612720"/>
            <a:ext cx="1147032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ftr" idx="11"/>
          </p:nvPr>
        </p:nvSpPr>
        <p:spPr>
          <a:xfrm>
            <a:off x="360000" y="6271200"/>
            <a:ext cx="3710160" cy="17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sldNum" idx="12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">
  <p:cSld name="OBJECT_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/>
          <p:nvPr/>
        </p:nvSpPr>
        <p:spPr>
          <a:xfrm>
            <a:off x="-24120" y="6775560"/>
            <a:ext cx="12251160" cy="115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" name="Google Shape;45;p35"/>
          <p:cNvCxnSpPr/>
          <p:nvPr/>
        </p:nvCxnSpPr>
        <p:spPr>
          <a:xfrm>
            <a:off x="360000" y="6496560"/>
            <a:ext cx="3520080" cy="360"/>
          </a:xfrm>
          <a:prstGeom prst="straightConnector1">
            <a:avLst/>
          </a:prstGeom>
          <a:noFill/>
          <a:ln w="19050" cap="flat" cmpd="sng">
            <a:solidFill>
              <a:srgbClr val="24282A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46" name="Google Shape;4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000" y="183960"/>
            <a:ext cx="1065240" cy="3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360000" y="615600"/>
            <a:ext cx="114674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1"/>
          </p:nvPr>
        </p:nvSpPr>
        <p:spPr>
          <a:xfrm>
            <a:off x="352440" y="2136240"/>
            <a:ext cx="11475000" cy="393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ftr" idx="11"/>
          </p:nvPr>
        </p:nvSpPr>
        <p:spPr>
          <a:xfrm>
            <a:off x="360000" y="6271200"/>
            <a:ext cx="3710160" cy="17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sldNum" idx="12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ubtitle Only">
  <p:cSld name="1_Title Sub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7"/>
          <p:cNvSpPr txBox="1">
            <a:spLocks noGrp="1"/>
          </p:cNvSpPr>
          <p:nvPr>
            <p:ph type="title"/>
          </p:nvPr>
        </p:nvSpPr>
        <p:spPr>
          <a:xfrm>
            <a:off x="1038225" y="279962"/>
            <a:ext cx="10239375" cy="81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body" idx="1"/>
          </p:nvPr>
        </p:nvSpPr>
        <p:spPr>
          <a:xfrm>
            <a:off x="1038225" y="1097523"/>
            <a:ext cx="10239375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ing">
  <p:cSld name="Section Heading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ing">
  <p:cSld name="2_Section Heading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-24276" y="6775449"/>
            <a:ext cx="12251342" cy="115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  <a:defRPr sz="4400" b="1" i="0" u="none" strike="noStrike" cap="non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24"/>
          <p:cNvCxnSpPr/>
          <p:nvPr/>
        </p:nvCxnSpPr>
        <p:spPr>
          <a:xfrm>
            <a:off x="360000" y="6496826"/>
            <a:ext cx="3519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60000" y="183852"/>
            <a:ext cx="1065600" cy="3599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7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17.sv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0.svg"/><Relationship Id="rId11" Type="http://schemas.openxmlformats.org/officeDocument/2006/relationships/image" Target="../media/image16.png"/><Relationship Id="rId5" Type="http://schemas.openxmlformats.org/officeDocument/2006/relationships/image" Target="../media/image19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0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17.sv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3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17.sv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0.svg"/><Relationship Id="rId11" Type="http://schemas.openxmlformats.org/officeDocument/2006/relationships/image" Target="../media/image16.png"/><Relationship Id="rId5" Type="http://schemas.openxmlformats.org/officeDocument/2006/relationships/image" Target="../media/image19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5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6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17.sv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6.xml"/><Relationship Id="rId7" Type="http://schemas.openxmlformats.org/officeDocument/2006/relationships/slide" Target="slide24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slide" Target="slide56.xml"/><Relationship Id="rId5" Type="http://schemas.openxmlformats.org/officeDocument/2006/relationships/slide" Target="slide18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3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9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17.sv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5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2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17.sv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5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5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17.sv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0.svg"/><Relationship Id="rId11" Type="http://schemas.openxmlformats.org/officeDocument/2006/relationships/image" Target="../media/image16.png"/><Relationship Id="rId5" Type="http://schemas.openxmlformats.org/officeDocument/2006/relationships/image" Target="../media/image19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5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acqf-qcp.africa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publications.europa.eu/resource/authority/country/MUS" TargetMode="External"/><Relationship Id="rId3" Type="http://schemas.openxmlformats.org/officeDocument/2006/relationships/hyperlink" Target="http://data.europa.eu/snb/accreditation/003293d2ce" TargetMode="External"/><Relationship Id="rId7" Type="http://schemas.openxmlformats.org/officeDocument/2006/relationships/hyperlink" Target="http://data.europa.eu/esco/skill/c7bb240e-4e08-47d2-a4ed-b85185773d3a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publications.europa.eu/resource/authority/language/POR" TargetMode="External"/><Relationship Id="rId5" Type="http://schemas.openxmlformats.org/officeDocument/2006/relationships/hyperlink" Target="http://data.europa.eu/esco/occupation/25206eaa-04da-4fd6-bac7-173d7eb142dc" TargetMode="External"/><Relationship Id="rId10" Type="http://schemas.openxmlformats.org/officeDocument/2006/relationships/hyperlink" Target="http://data.europa.eu/snb/isced-f/0110" TargetMode="External"/><Relationship Id="rId4" Type="http://schemas.openxmlformats.org/officeDocument/2006/relationships/hyperlink" Target="https://data.acqf-qcp.africa/model/creditpoint-framework/resource/acts" TargetMode="External"/><Relationship Id="rId9" Type="http://schemas.openxmlformats.org/officeDocument/2006/relationships/hyperlink" Target="https://data.acqf-qcp.africa/model/acqf-levels/resource/level-1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17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5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8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17.sv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5.sv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1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17.sv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5.sv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4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17.sv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5.sv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acqf-qcp.africa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cqf.africa/qualifications-platform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" descr="A globe with a map on it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500" b="1250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28" name="Google Shape;128;p1"/>
          <p:cNvSpPr txBox="1">
            <a:spLocks noGrp="1"/>
          </p:cNvSpPr>
          <p:nvPr>
            <p:ph type="ftr" idx="11"/>
          </p:nvPr>
        </p:nvSpPr>
        <p:spPr>
          <a:xfrm>
            <a:off x="6839376" y="1570005"/>
            <a:ext cx="5150400" cy="24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 u="sng">
                <a:solidFill>
                  <a:srgbClr val="C00000"/>
                </a:solidFill>
              </a:rPr>
              <a:t>Onboarding Webinar #4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400"/>
              <a:t>Automated publication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9" name="Google Shape;129;p1"/>
          <p:cNvSpPr txBox="1">
            <a:spLocks noGrp="1"/>
          </p:cNvSpPr>
          <p:nvPr>
            <p:ph type="body" idx="1"/>
          </p:nvPr>
        </p:nvSpPr>
        <p:spPr>
          <a:xfrm>
            <a:off x="6454775" y="4084373"/>
            <a:ext cx="5378450" cy="33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300" b="0">
                <a:solidFill>
                  <a:schemeClr val="accent1"/>
                </a:solidFill>
              </a:rPr>
              <a:t>Qualifications and Credentials Platform (QCP) - Contact Persons</a:t>
            </a:r>
            <a:endParaRPr sz="1600"/>
          </a:p>
        </p:txBody>
      </p:sp>
      <p:sp>
        <p:nvSpPr>
          <p:cNvPr id="130" name="Google Shape;130;p1"/>
          <p:cNvSpPr txBox="1">
            <a:spLocks noGrp="1"/>
          </p:cNvSpPr>
          <p:nvPr>
            <p:ph type="body" idx="3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29 April 2025</a:t>
            </a:r>
            <a:endParaRPr/>
          </a:p>
        </p:txBody>
      </p:sp>
      <p:pic>
        <p:nvPicPr>
          <p:cNvPr id="131" name="Google Shape;131;p1" descr="A close-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2263" y="268951"/>
            <a:ext cx="3878316" cy="69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5958" y="6035040"/>
            <a:ext cx="3507294" cy="44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01d24d35c_0_116"/>
          <p:cNvSpPr txBox="1">
            <a:spLocks noGrp="1"/>
          </p:cNvSpPr>
          <p:nvPr>
            <p:ph type="title"/>
          </p:nvPr>
        </p:nvSpPr>
        <p:spPr>
          <a:xfrm>
            <a:off x="360000" y="615600"/>
            <a:ext cx="11467500" cy="18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unito Sans ExtraBold"/>
              <a:buNone/>
            </a:pPr>
            <a:r>
              <a:rPr lang="en-GB" sz="4400" b="1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Centralized</a:t>
            </a:r>
            <a:br>
              <a:rPr lang="en-GB" sz="4400"/>
            </a:br>
            <a:r>
              <a:rPr lang="en-GB" sz="4400" b="1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System</a:t>
            </a:r>
            <a:br>
              <a:rPr lang="en-GB" sz="4400"/>
            </a:br>
            <a:r>
              <a:rPr lang="en-GB" sz="4400" b="1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Architecture</a:t>
            </a:r>
            <a:endParaRPr sz="44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3501d24d35c_0_116"/>
          <p:cNvSpPr txBox="1">
            <a:spLocks noGrp="1"/>
          </p:cNvSpPr>
          <p:nvPr>
            <p:ph type="sldNum" idx="12"/>
          </p:nvPr>
        </p:nvSpPr>
        <p:spPr>
          <a:xfrm>
            <a:off x="360000" y="6538320"/>
            <a:ext cx="37101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226" name="Google Shape;226;g3501d24d35c_0_116" descr="A diagram of a software syste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5600" y="532440"/>
            <a:ext cx="8619840" cy="546696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3501d24d35c_0_116"/>
          <p:cNvSpPr/>
          <p:nvPr/>
        </p:nvSpPr>
        <p:spPr>
          <a:xfrm>
            <a:off x="8495280" y="797040"/>
            <a:ext cx="25266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27B427"/>
                </a:solidFill>
                <a:latin typeface="Arial"/>
                <a:ea typeface="Arial"/>
                <a:cs typeface="Arial"/>
                <a:sym typeface="Arial"/>
              </a:rPr>
              <a:t>Manage: Virtual Space Administrator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3501d24d35c_0_116"/>
          <p:cNvSpPr/>
          <p:nvPr/>
        </p:nvSpPr>
        <p:spPr>
          <a:xfrm>
            <a:off x="8258400" y="5681880"/>
            <a:ext cx="25266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389CF1"/>
                </a:solidFill>
                <a:latin typeface="Arial"/>
                <a:ea typeface="Arial"/>
                <a:cs typeface="Arial"/>
                <a:sym typeface="Arial"/>
              </a:rPr>
              <a:t>Manage: Administrator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01d24d35c_0_141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 central platform</a:t>
            </a:r>
            <a:endParaRPr/>
          </a:p>
        </p:txBody>
      </p:sp>
      <p:sp>
        <p:nvSpPr>
          <p:cNvPr id="235" name="Google Shape;235;g3501d24d35c_0_141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en-GB" b="1"/>
              <a:t>Interoperability</a:t>
            </a:r>
            <a:r>
              <a:rPr lang="en-GB"/>
              <a:t>: Seamless exchange across national systems.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en-GB" b="1"/>
              <a:t>Validation</a:t>
            </a:r>
            <a:r>
              <a:rPr lang="en-GB"/>
              <a:t>: Standardised quality checks using a common data model.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en-GB" b="1"/>
              <a:t>Publication</a:t>
            </a:r>
            <a:r>
              <a:rPr lang="en-GB"/>
              <a:t>: Streamlined access for learners, employers, and institutions.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en-GB" b="1"/>
              <a:t>Governance</a:t>
            </a:r>
            <a:r>
              <a:rPr lang="en-GB"/>
              <a:t>: Common rules for quality, access and data protection; mutual trust and policy alignment &amp; harmonisation</a:t>
            </a:r>
            <a:endParaRPr/>
          </a:p>
        </p:txBody>
      </p:sp>
      <p:sp>
        <p:nvSpPr>
          <p:cNvPr id="236" name="Google Shape;236;g3501d24d35c_0_141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01d24d35c_0_0"/>
          <p:cNvSpPr txBox="1">
            <a:spLocks noGrp="1"/>
          </p:cNvSpPr>
          <p:nvPr>
            <p:ph type="sldNum" idx="12"/>
          </p:nvPr>
        </p:nvSpPr>
        <p:spPr>
          <a:xfrm>
            <a:off x="263285" y="6544458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12</a:t>
            </a:fld>
            <a:endParaRPr/>
          </a:p>
        </p:txBody>
      </p:sp>
      <p:grpSp>
        <p:nvGrpSpPr>
          <p:cNvPr id="243" name="Google Shape;243;g3501d24d35c_0_0"/>
          <p:cNvGrpSpPr/>
          <p:nvPr/>
        </p:nvGrpSpPr>
        <p:grpSpPr>
          <a:xfrm>
            <a:off x="219946" y="222155"/>
            <a:ext cx="11751968" cy="5213639"/>
            <a:chOff x="238001" y="435894"/>
            <a:chExt cx="11751968" cy="5213639"/>
          </a:xfrm>
        </p:grpSpPr>
        <p:sp>
          <p:nvSpPr>
            <p:cNvPr id="244" name="Google Shape;244;g3501d24d35c_0_0"/>
            <p:cNvSpPr/>
            <p:nvPr/>
          </p:nvSpPr>
          <p:spPr>
            <a:xfrm>
              <a:off x="238001" y="2559409"/>
              <a:ext cx="1898400" cy="1898400"/>
            </a:xfrm>
            <a:prstGeom prst="ellipse">
              <a:avLst/>
            </a:prstGeom>
            <a:gradFill>
              <a:gsLst>
                <a:gs pos="0">
                  <a:srgbClr val="CD9195"/>
                </a:gs>
                <a:gs pos="50000">
                  <a:srgbClr val="DDBEBF"/>
                </a:gs>
                <a:gs pos="100000">
                  <a:srgbClr val="EDDFE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endParaRPr sz="48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g3501d24d35c_0_0"/>
            <p:cNvSpPr/>
            <p:nvPr/>
          </p:nvSpPr>
          <p:spPr>
            <a:xfrm>
              <a:off x="10091569" y="2475092"/>
              <a:ext cx="1898400" cy="18984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endParaRPr sz="48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" name="Google Shape;246;g3501d24d35c_0_0"/>
            <p:cNvGrpSpPr/>
            <p:nvPr/>
          </p:nvGrpSpPr>
          <p:grpSpPr>
            <a:xfrm>
              <a:off x="629731" y="435894"/>
              <a:ext cx="10839817" cy="5213639"/>
              <a:chOff x="593502" y="486694"/>
              <a:chExt cx="10839817" cy="5213639"/>
            </a:xfrm>
          </p:grpSpPr>
          <p:sp>
            <p:nvSpPr>
              <p:cNvPr id="247" name="Google Shape;247;g3501d24d35c_0_0"/>
              <p:cNvSpPr/>
              <p:nvPr/>
            </p:nvSpPr>
            <p:spPr>
              <a:xfrm>
                <a:off x="593502" y="3279907"/>
                <a:ext cx="1074600" cy="49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8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0" i="0" u="none" strike="noStrike" cap="non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rPr>
                  <a:t>Data collection</a:t>
                </a:r>
                <a:endParaRPr sz="1200" b="0" i="0" u="none" strike="noStrike" cap="none">
                  <a:solidFill>
                    <a:srgbClr val="2826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g3501d24d35c_0_0"/>
              <p:cNvSpPr/>
              <p:nvPr/>
            </p:nvSpPr>
            <p:spPr>
              <a:xfrm>
                <a:off x="10575919" y="3228619"/>
                <a:ext cx="857400" cy="49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8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0" i="0" u="none" strike="noStrike" cap="non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rPr>
                  <a:t>Data upload</a:t>
                </a:r>
                <a:endParaRPr sz="1200" b="0" i="0" u="none" strike="noStrike" cap="none">
                  <a:solidFill>
                    <a:srgbClr val="2826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g3501d24d35c_0_0"/>
              <p:cNvGrpSpPr/>
              <p:nvPr/>
            </p:nvGrpSpPr>
            <p:grpSpPr>
              <a:xfrm>
                <a:off x="2263852" y="486694"/>
                <a:ext cx="8051768" cy="3444476"/>
                <a:chOff x="2322742" y="828314"/>
                <a:chExt cx="8051768" cy="3444476"/>
              </a:xfrm>
            </p:grpSpPr>
            <p:grpSp>
              <p:nvGrpSpPr>
                <p:cNvPr id="250" name="Google Shape;250;g3501d24d35c_0_0"/>
                <p:cNvGrpSpPr/>
                <p:nvPr/>
              </p:nvGrpSpPr>
              <p:grpSpPr>
                <a:xfrm>
                  <a:off x="2322742" y="828314"/>
                  <a:ext cx="7357241" cy="3444476"/>
                  <a:chOff x="2328903" y="828313"/>
                  <a:chExt cx="7357241" cy="3444476"/>
                </a:xfrm>
              </p:grpSpPr>
              <p:grpSp>
                <p:nvGrpSpPr>
                  <p:cNvPr id="251" name="Google Shape;251;g3501d24d35c_0_0"/>
                  <p:cNvGrpSpPr/>
                  <p:nvPr/>
                </p:nvGrpSpPr>
                <p:grpSpPr>
                  <a:xfrm>
                    <a:off x="2328903" y="1713432"/>
                    <a:ext cx="7357241" cy="2559357"/>
                    <a:chOff x="4495813" y="2956254"/>
                    <a:chExt cx="6301705" cy="2192169"/>
                  </a:xfrm>
                </p:grpSpPr>
                <p:sp>
                  <p:nvSpPr>
                    <p:cNvPr id="252" name="Google Shape;252;g3501d24d35c_0_0"/>
                    <p:cNvSpPr/>
                    <p:nvPr/>
                  </p:nvSpPr>
                  <p:spPr>
                    <a:xfrm>
                      <a:off x="4495813" y="3205284"/>
                      <a:ext cx="1626209" cy="1071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7" h="236" extrusionOk="0">
                          <a:moveTo>
                            <a:pt x="357" y="13"/>
                          </a:moveTo>
                          <a:cubicBezTo>
                            <a:pt x="314" y="0"/>
                            <a:pt x="314" y="0"/>
                            <a:pt x="314" y="0"/>
                          </a:cubicBezTo>
                          <a:cubicBezTo>
                            <a:pt x="317" y="12"/>
                            <a:pt x="317" y="12"/>
                            <a:pt x="317" y="12"/>
                          </a:cubicBezTo>
                          <a:cubicBezTo>
                            <a:pt x="277" y="25"/>
                            <a:pt x="224" y="54"/>
                            <a:pt x="178" y="113"/>
                          </a:cubicBezTo>
                          <a:cubicBezTo>
                            <a:pt x="131" y="174"/>
                            <a:pt x="66" y="213"/>
                            <a:pt x="0" y="220"/>
                          </a:cubicBezTo>
                          <a:cubicBezTo>
                            <a:pt x="1" y="236"/>
                            <a:pt x="1" y="236"/>
                            <a:pt x="1" y="236"/>
                          </a:cubicBezTo>
                          <a:cubicBezTo>
                            <a:pt x="72" y="229"/>
                            <a:pt x="142" y="188"/>
                            <a:pt x="191" y="124"/>
                          </a:cubicBezTo>
                          <a:cubicBezTo>
                            <a:pt x="235" y="68"/>
                            <a:pt x="283" y="41"/>
                            <a:pt x="321" y="29"/>
                          </a:cubicBezTo>
                          <a:cubicBezTo>
                            <a:pt x="324" y="44"/>
                            <a:pt x="324" y="44"/>
                            <a:pt x="324" y="44"/>
                          </a:cubicBezTo>
                          <a:lnTo>
                            <a:pt x="357" y="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CD9195"/>
                        </a:gs>
                        <a:gs pos="50000">
                          <a:srgbClr val="DDBEBF"/>
                        </a:gs>
                        <a:gs pos="100000">
                          <a:srgbClr val="EDDFE0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182875" tIns="91425" rIns="182875" bIns="914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p:txBody>
                </p:sp>
                <p:sp>
                  <p:nvSpPr>
                    <p:cNvPr id="253" name="Google Shape;253;g3501d24d35c_0_0"/>
                    <p:cNvSpPr/>
                    <p:nvPr/>
                  </p:nvSpPr>
                  <p:spPr>
                    <a:xfrm>
                      <a:off x="10128518" y="4468923"/>
                      <a:ext cx="669000" cy="679500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w="19050" cap="flat" cmpd="sng">
                      <a:solidFill>
                        <a:schemeClr val="accent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82875" tIns="91425" rIns="182875" bIns="914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p:txBody>
                </p:sp>
                <p:sp>
                  <p:nvSpPr>
                    <p:cNvPr id="254" name="Google Shape;254;g3501d24d35c_0_0"/>
                    <p:cNvSpPr/>
                    <p:nvPr/>
                  </p:nvSpPr>
                  <p:spPr>
                    <a:xfrm>
                      <a:off x="8411616" y="3366930"/>
                      <a:ext cx="678300" cy="670200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w="19050" cap="flat" cmpd="sng">
                      <a:solidFill>
                        <a:srgbClr val="92D05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82875" tIns="91425" rIns="182875" bIns="914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p:txBody>
                </p:sp>
                <p:sp>
                  <p:nvSpPr>
                    <p:cNvPr id="255" name="Google Shape;255;g3501d24d35c_0_0"/>
                    <p:cNvSpPr/>
                    <p:nvPr/>
                  </p:nvSpPr>
                  <p:spPr>
                    <a:xfrm>
                      <a:off x="6201383" y="2956254"/>
                      <a:ext cx="669000" cy="670200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w="19050" cap="flat" cmpd="sng">
                      <a:solidFill>
                        <a:schemeClr val="accent3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82875" tIns="91425" rIns="182875" bIns="914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p:txBody>
                </p:sp>
              </p:grpSp>
              <p:sp>
                <p:nvSpPr>
                  <p:cNvPr id="256" name="Google Shape;256;g3501d24d35c_0_0"/>
                  <p:cNvSpPr/>
                  <p:nvPr/>
                </p:nvSpPr>
                <p:spPr>
                  <a:xfrm>
                    <a:off x="3733209" y="828313"/>
                    <a:ext cx="2814300" cy="8265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89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3"/>
                      </a:buClr>
                      <a:buSzPts val="1600"/>
                      <a:buFont typeface="Arial"/>
                      <a:buNone/>
                    </a:pPr>
                    <a:r>
                      <a:rPr lang="en-GB" sz="1600" b="1" i="0" u="none" strike="noStrike" cap="none">
                        <a:solidFill>
                          <a:schemeClr val="accent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rPr>
                      <a:t>Manual data upload</a:t>
                    </a: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marL="0" marR="0" lvl="0" indent="0" algn="l" rtl="0">
                      <a:lnSpc>
                        <a:spcPct val="89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282625"/>
                      </a:buClr>
                      <a:buSzPts val="1100"/>
                      <a:buFont typeface="Arial"/>
                      <a:buNone/>
                    </a:pPr>
                    <a:r>
                      <a:rPr lang="en-GB" sz="1100" b="0" i="0" u="none" strike="noStrike" cap="non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rPr>
                      <a:t>Ideal for countries without established digital qualification databases</a:t>
                    </a: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marL="0" marR="0" lvl="0" indent="0" algn="l" rtl="0">
                      <a:lnSpc>
                        <a:spcPct val="89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282625"/>
                      </a:buClr>
                      <a:buSzPts val="1100"/>
                      <a:buFont typeface="Arial"/>
                      <a:buNone/>
                    </a:pPr>
                    <a:r>
                      <a:rPr lang="en-GB" sz="1100" b="0" i="0" u="none" strike="noStrike" cap="non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rPr>
                      <a:t>Supports those with only document storage (e.g. PDFs)</a:t>
                    </a:r>
                    <a:endParaRPr sz="1100" b="0" i="0" u="none" strike="noStrike" cap="non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endParaRPr>
                  </a:p>
                </p:txBody>
              </p:sp>
            </p:grpSp>
            <p:sp>
              <p:nvSpPr>
                <p:cNvPr id="257" name="Google Shape;257;g3501d24d35c_0_0"/>
                <p:cNvSpPr/>
                <p:nvPr/>
              </p:nvSpPr>
              <p:spPr>
                <a:xfrm>
                  <a:off x="6894138" y="1427566"/>
                  <a:ext cx="2814300" cy="77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92D050"/>
                    </a:buClr>
                    <a:buSzPts val="1600"/>
                    <a:buFont typeface="Arial"/>
                    <a:buNone/>
                  </a:pPr>
                  <a:r>
                    <a:rPr lang="en-GB" sz="1600" b="1" i="0" u="none" strike="noStrike" cap="none">
                      <a:solidFill>
                        <a:srgbClr val="92D050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rPr>
                    <a:t>QCP Curator interface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82625"/>
                    </a:buClr>
                    <a:buSzPts val="1200"/>
                    <a:buFont typeface="Arial"/>
                    <a:buNone/>
                  </a:pPr>
                  <a:r>
                    <a:rPr lang="en-GB" sz="1200" b="0" i="0" u="none" strike="noStrike" cap="non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rPr>
                    <a:t>Authorised stakeholder fills required information of qualifications individually 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endParaRPr sz="1600" b="1" i="0" u="none" strike="noStrike" cap="none">
                    <a:solidFill>
                      <a:srgbClr val="117D9F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258" name="Google Shape;258;g3501d24d35c_0_0"/>
                <p:cNvSpPr/>
                <p:nvPr/>
              </p:nvSpPr>
              <p:spPr>
                <a:xfrm>
                  <a:off x="8592210" y="2687277"/>
                  <a:ext cx="1782300" cy="99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600"/>
                    <a:buFont typeface="Arial"/>
                    <a:buNone/>
                  </a:pPr>
                  <a:r>
                    <a:rPr lang="en-GB" sz="1600" b="1" i="0" u="none" strike="noStrike" cap="none">
                      <a:solidFill>
                        <a:schemeClr val="accent1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rPr>
                    <a:t>Quality assurance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GB" sz="1200" b="0" i="0" u="none" strike="noStrike" cap="non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rPr>
                    <a:t>Internal review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GB" sz="1200" b="0" i="0" u="none" strike="noStrike" cap="non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rPr>
                    <a:t>Publication capabilities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endParaRPr sz="1600" b="1" i="0" u="none" strike="noStrike" cap="none">
                    <a:solidFill>
                      <a:schemeClr val="accent1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endParaRPr sz="1600" b="1" i="0" u="none" strike="noStrike" cap="none">
                    <a:solidFill>
                      <a:srgbClr val="117D9F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259" name="Google Shape;259;g3501d24d35c_0_0"/>
                <p:cNvSpPr/>
                <p:nvPr/>
              </p:nvSpPr>
              <p:spPr>
                <a:xfrm rot="10097623">
                  <a:off x="5256880" y="1856978"/>
                  <a:ext cx="1512689" cy="943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37" extrusionOk="0">
                      <a:moveTo>
                        <a:pt x="178" y="114"/>
                      </a:moveTo>
                      <a:cubicBezTo>
                        <a:pt x="132" y="54"/>
                        <a:pt x="79" y="26"/>
                        <a:pt x="40" y="13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5" y="29"/>
                        <a:pt x="35" y="29"/>
                        <a:pt x="35" y="29"/>
                      </a:cubicBezTo>
                      <a:cubicBezTo>
                        <a:pt x="72" y="42"/>
                        <a:pt x="121" y="68"/>
                        <a:pt x="165" y="125"/>
                      </a:cubicBezTo>
                      <a:cubicBezTo>
                        <a:pt x="214" y="189"/>
                        <a:pt x="283" y="230"/>
                        <a:pt x="354" y="237"/>
                      </a:cubicBezTo>
                      <a:cubicBezTo>
                        <a:pt x="356" y="220"/>
                        <a:pt x="356" y="220"/>
                        <a:pt x="356" y="220"/>
                      </a:cubicBezTo>
                      <a:cubicBezTo>
                        <a:pt x="290" y="213"/>
                        <a:pt x="225" y="175"/>
                        <a:pt x="178" y="1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2D050"/>
                    </a:gs>
                    <a:gs pos="11000">
                      <a:srgbClr val="92D050"/>
                    </a:gs>
                    <a:gs pos="72000">
                      <a:schemeClr val="accent3"/>
                    </a:gs>
                    <a:gs pos="100000">
                      <a:schemeClr val="accent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182875" tIns="91425" rIns="18287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endParaRPr sz="4800" b="0" i="0" u="none" strike="noStrike" cap="non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" name="Google Shape;260;g3501d24d35c_0_0"/>
                <p:cNvSpPr/>
                <p:nvPr/>
              </p:nvSpPr>
              <p:spPr>
                <a:xfrm rot="10800000">
                  <a:off x="7805329" y="2789619"/>
                  <a:ext cx="920722" cy="881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37" extrusionOk="0">
                      <a:moveTo>
                        <a:pt x="178" y="114"/>
                      </a:moveTo>
                      <a:cubicBezTo>
                        <a:pt x="132" y="54"/>
                        <a:pt x="79" y="26"/>
                        <a:pt x="40" y="13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5" y="29"/>
                        <a:pt x="35" y="29"/>
                        <a:pt x="35" y="29"/>
                      </a:cubicBezTo>
                      <a:cubicBezTo>
                        <a:pt x="72" y="42"/>
                        <a:pt x="121" y="68"/>
                        <a:pt x="165" y="125"/>
                      </a:cubicBezTo>
                      <a:cubicBezTo>
                        <a:pt x="214" y="189"/>
                        <a:pt x="283" y="230"/>
                        <a:pt x="354" y="237"/>
                      </a:cubicBezTo>
                      <a:cubicBezTo>
                        <a:pt x="356" y="220"/>
                        <a:pt x="356" y="220"/>
                        <a:pt x="356" y="220"/>
                      </a:cubicBezTo>
                      <a:cubicBezTo>
                        <a:pt x="290" y="213"/>
                        <a:pt x="225" y="175"/>
                        <a:pt x="178" y="1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2D050"/>
                    </a:gs>
                    <a:gs pos="2000">
                      <a:srgbClr val="92D050"/>
                    </a:gs>
                    <a:gs pos="100000">
                      <a:schemeClr val="accen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182875" tIns="91425" rIns="18287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endParaRPr sz="4800" b="0" i="0" u="none" strike="noStrike" cap="non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1" name="Google Shape;261;g3501d24d35c_0_0"/>
              <p:cNvGrpSpPr/>
              <p:nvPr/>
            </p:nvGrpSpPr>
            <p:grpSpPr>
              <a:xfrm rot="10800000" flipH="1">
                <a:off x="2263853" y="3742367"/>
                <a:ext cx="6403309" cy="1957966"/>
                <a:chOff x="2322742" y="1713327"/>
                <a:chExt cx="6403309" cy="1957575"/>
              </a:xfrm>
            </p:grpSpPr>
            <p:grpSp>
              <p:nvGrpSpPr>
                <p:cNvPr id="262" name="Google Shape;262;g3501d24d35c_0_0"/>
                <p:cNvGrpSpPr/>
                <p:nvPr/>
              </p:nvGrpSpPr>
              <p:grpSpPr>
                <a:xfrm>
                  <a:off x="2322742" y="1713433"/>
                  <a:ext cx="5363615" cy="1541696"/>
                  <a:chOff x="4495813" y="2956254"/>
                  <a:chExt cx="4594103" cy="1320510"/>
                </a:xfrm>
              </p:grpSpPr>
              <p:sp>
                <p:nvSpPr>
                  <p:cNvPr id="263" name="Google Shape;263;g3501d24d35c_0_0"/>
                  <p:cNvSpPr/>
                  <p:nvPr/>
                </p:nvSpPr>
                <p:spPr>
                  <a:xfrm>
                    <a:off x="4495813" y="3205284"/>
                    <a:ext cx="1626209" cy="107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" h="236" extrusionOk="0">
                        <a:moveTo>
                          <a:pt x="357" y="13"/>
                        </a:moveTo>
                        <a:cubicBezTo>
                          <a:pt x="314" y="0"/>
                          <a:pt x="314" y="0"/>
                          <a:pt x="314" y="0"/>
                        </a:cubicBezTo>
                        <a:cubicBezTo>
                          <a:pt x="317" y="12"/>
                          <a:pt x="317" y="12"/>
                          <a:pt x="317" y="12"/>
                        </a:cubicBezTo>
                        <a:cubicBezTo>
                          <a:pt x="277" y="25"/>
                          <a:pt x="224" y="54"/>
                          <a:pt x="178" y="113"/>
                        </a:cubicBezTo>
                        <a:cubicBezTo>
                          <a:pt x="131" y="174"/>
                          <a:pt x="66" y="213"/>
                          <a:pt x="0" y="220"/>
                        </a:cubicBezTo>
                        <a:cubicBezTo>
                          <a:pt x="1" y="236"/>
                          <a:pt x="1" y="236"/>
                          <a:pt x="1" y="236"/>
                        </a:cubicBezTo>
                        <a:cubicBezTo>
                          <a:pt x="72" y="229"/>
                          <a:pt x="142" y="188"/>
                          <a:pt x="191" y="124"/>
                        </a:cubicBezTo>
                        <a:cubicBezTo>
                          <a:pt x="235" y="68"/>
                          <a:pt x="283" y="41"/>
                          <a:pt x="321" y="29"/>
                        </a:cubicBezTo>
                        <a:cubicBezTo>
                          <a:pt x="324" y="44"/>
                          <a:pt x="324" y="44"/>
                          <a:pt x="324" y="44"/>
                        </a:cubicBezTo>
                        <a:lnTo>
                          <a:pt x="357" y="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CD9195"/>
                      </a:gs>
                      <a:gs pos="50000">
                        <a:srgbClr val="DDBEBF"/>
                      </a:gs>
                      <a:gs pos="100000">
                        <a:srgbClr val="EDDFE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wrap="square" lIns="182875" tIns="91425" rIns="182875" bIns="91425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endParaRPr>
                  </a:p>
                </p:txBody>
              </p:sp>
              <p:sp>
                <p:nvSpPr>
                  <p:cNvPr id="264" name="Google Shape;264;g3501d24d35c_0_0"/>
                  <p:cNvSpPr/>
                  <p:nvPr/>
                </p:nvSpPr>
                <p:spPr>
                  <a:xfrm>
                    <a:off x="8411616" y="3366930"/>
                    <a:ext cx="678300" cy="670200"/>
                  </a:xfrm>
                  <a:prstGeom prst="ellipse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rgbClr val="92D05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182875" tIns="91425" rIns="182875" bIns="91425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endParaRPr>
                  </a:p>
                </p:txBody>
              </p:sp>
              <p:sp>
                <p:nvSpPr>
                  <p:cNvPr id="265" name="Google Shape;265;g3501d24d35c_0_0"/>
                  <p:cNvSpPr/>
                  <p:nvPr/>
                </p:nvSpPr>
                <p:spPr>
                  <a:xfrm>
                    <a:off x="6201383" y="2956254"/>
                    <a:ext cx="669000" cy="670200"/>
                  </a:xfrm>
                  <a:prstGeom prst="ellipse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accent3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182875" tIns="91425" rIns="182875" bIns="91425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endParaRPr>
                  </a:p>
                </p:txBody>
              </p:sp>
            </p:grpSp>
            <p:sp>
              <p:nvSpPr>
                <p:cNvPr id="266" name="Google Shape;266;g3501d24d35c_0_0"/>
                <p:cNvSpPr/>
                <p:nvPr/>
              </p:nvSpPr>
              <p:spPr>
                <a:xfrm rot="10097623">
                  <a:off x="5256880" y="1856978"/>
                  <a:ext cx="1512689" cy="943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37" extrusionOk="0">
                      <a:moveTo>
                        <a:pt x="178" y="114"/>
                      </a:moveTo>
                      <a:cubicBezTo>
                        <a:pt x="132" y="54"/>
                        <a:pt x="79" y="26"/>
                        <a:pt x="40" y="13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5" y="29"/>
                        <a:pt x="35" y="29"/>
                        <a:pt x="35" y="29"/>
                      </a:cubicBezTo>
                      <a:cubicBezTo>
                        <a:pt x="72" y="42"/>
                        <a:pt x="121" y="68"/>
                        <a:pt x="165" y="125"/>
                      </a:cubicBezTo>
                      <a:cubicBezTo>
                        <a:pt x="214" y="189"/>
                        <a:pt x="283" y="230"/>
                        <a:pt x="354" y="237"/>
                      </a:cubicBezTo>
                      <a:cubicBezTo>
                        <a:pt x="356" y="220"/>
                        <a:pt x="356" y="220"/>
                        <a:pt x="356" y="220"/>
                      </a:cubicBezTo>
                      <a:cubicBezTo>
                        <a:pt x="290" y="213"/>
                        <a:pt x="225" y="175"/>
                        <a:pt x="178" y="1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2D050"/>
                    </a:gs>
                    <a:gs pos="11000">
                      <a:srgbClr val="92D050"/>
                    </a:gs>
                    <a:gs pos="72000">
                      <a:schemeClr val="accent3"/>
                    </a:gs>
                    <a:gs pos="100000">
                      <a:schemeClr val="accent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182875" tIns="91425" rIns="18287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endParaRPr sz="4800" b="0" i="0" u="none" strike="noStrike" cap="non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67;g3501d24d35c_0_0"/>
                <p:cNvSpPr/>
                <p:nvPr/>
              </p:nvSpPr>
              <p:spPr>
                <a:xfrm rot="10800000">
                  <a:off x="7805329" y="2789619"/>
                  <a:ext cx="920722" cy="881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37" extrusionOk="0">
                      <a:moveTo>
                        <a:pt x="178" y="114"/>
                      </a:moveTo>
                      <a:cubicBezTo>
                        <a:pt x="132" y="54"/>
                        <a:pt x="79" y="26"/>
                        <a:pt x="40" y="13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5" y="29"/>
                        <a:pt x="35" y="29"/>
                        <a:pt x="35" y="29"/>
                      </a:cubicBezTo>
                      <a:cubicBezTo>
                        <a:pt x="72" y="42"/>
                        <a:pt x="121" y="68"/>
                        <a:pt x="165" y="125"/>
                      </a:cubicBezTo>
                      <a:cubicBezTo>
                        <a:pt x="214" y="189"/>
                        <a:pt x="283" y="230"/>
                        <a:pt x="354" y="237"/>
                      </a:cubicBezTo>
                      <a:cubicBezTo>
                        <a:pt x="356" y="220"/>
                        <a:pt x="356" y="220"/>
                        <a:pt x="356" y="220"/>
                      </a:cubicBezTo>
                      <a:cubicBezTo>
                        <a:pt x="290" y="213"/>
                        <a:pt x="225" y="175"/>
                        <a:pt x="178" y="1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2D050"/>
                    </a:gs>
                    <a:gs pos="2000">
                      <a:srgbClr val="92D050"/>
                    </a:gs>
                    <a:gs pos="100000">
                      <a:schemeClr val="accen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182875" tIns="91425" rIns="18287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endParaRPr sz="4800" b="0" i="0" u="none" strike="noStrike" cap="non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68" name="Google Shape;268;g3501d24d35c_0_0"/>
          <p:cNvSpPr/>
          <p:nvPr/>
        </p:nvSpPr>
        <p:spPr>
          <a:xfrm>
            <a:off x="3686332" y="5546357"/>
            <a:ext cx="28143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accent3"/>
                </a:solidFill>
                <a:latin typeface="Nunito Sans"/>
                <a:ea typeface="Nunito Sans"/>
                <a:cs typeface="Nunito Sans"/>
                <a:sym typeface="Nunito Sans"/>
              </a:rPr>
              <a:t>Automatic data upload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82625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282625"/>
                </a:solidFill>
                <a:latin typeface="Nunito Sans"/>
                <a:ea typeface="Nunito Sans"/>
                <a:cs typeface="Nunito Sans"/>
                <a:sym typeface="Nunito Sans"/>
              </a:rPr>
              <a:t>Designed for existing databases wanting public access via the platform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82625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282625"/>
                </a:solidFill>
                <a:latin typeface="Nunito Sans"/>
                <a:ea typeface="Nunito Sans"/>
                <a:cs typeface="Nunito Sans"/>
                <a:sym typeface="Nunito Sans"/>
              </a:rPr>
              <a:t>Data is managed as full "sets“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28262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69" name="Google Shape;269;g3501d24d35c_0_0"/>
          <p:cNvSpPr/>
          <p:nvPr/>
        </p:nvSpPr>
        <p:spPr>
          <a:xfrm>
            <a:off x="6890968" y="5083958"/>
            <a:ext cx="28143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92D050"/>
                </a:solidFill>
                <a:latin typeface="Nunito Sans"/>
                <a:ea typeface="Nunito Sans"/>
                <a:cs typeface="Nunito Sans"/>
                <a:sym typeface="Nunito Sans"/>
              </a:rPr>
              <a:t>Data preparation and import via in-built QCP feature 	</a:t>
            </a:r>
            <a:endParaRPr sz="1600" b="1" i="0" u="none" strike="noStrike" cap="none">
              <a:solidFill>
                <a:srgbClr val="92D05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117D9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70" name="Google Shape;270;g3501d24d35c_0_0"/>
          <p:cNvSpPr/>
          <p:nvPr/>
        </p:nvSpPr>
        <p:spPr>
          <a:xfrm rot="10800000" flipH="1">
            <a:off x="9740563" y="3216502"/>
            <a:ext cx="280800" cy="11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3501d24d35c_0_0"/>
          <p:cNvSpPr/>
          <p:nvPr/>
        </p:nvSpPr>
        <p:spPr>
          <a:xfrm>
            <a:off x="9096765" y="2987528"/>
            <a:ext cx="303152" cy="479317"/>
          </a:xfrm>
          <a:custGeom>
            <a:avLst/>
            <a:gdLst/>
            <a:ahLst/>
            <a:cxnLst/>
            <a:rect l="l" t="t" r="r" b="b"/>
            <a:pathLst>
              <a:path w="392" h="620" extrusionOk="0">
                <a:moveTo>
                  <a:pt x="341" y="305"/>
                </a:moveTo>
                <a:cubicBezTo>
                  <a:pt x="345" y="308"/>
                  <a:pt x="345" y="313"/>
                  <a:pt x="341" y="317"/>
                </a:cubicBezTo>
                <a:cubicBezTo>
                  <a:pt x="181" y="479"/>
                  <a:pt x="181" y="479"/>
                  <a:pt x="181" y="479"/>
                </a:cubicBezTo>
                <a:cubicBezTo>
                  <a:pt x="180" y="481"/>
                  <a:pt x="178" y="482"/>
                  <a:pt x="175" y="482"/>
                </a:cubicBezTo>
                <a:cubicBezTo>
                  <a:pt x="175" y="482"/>
                  <a:pt x="175" y="482"/>
                  <a:pt x="175" y="482"/>
                </a:cubicBezTo>
                <a:cubicBezTo>
                  <a:pt x="173" y="482"/>
                  <a:pt x="171" y="481"/>
                  <a:pt x="170" y="479"/>
                </a:cubicBezTo>
                <a:cubicBezTo>
                  <a:pt x="76" y="385"/>
                  <a:pt x="76" y="385"/>
                  <a:pt x="76" y="385"/>
                </a:cubicBezTo>
                <a:cubicBezTo>
                  <a:pt x="73" y="382"/>
                  <a:pt x="73" y="377"/>
                  <a:pt x="76" y="374"/>
                </a:cubicBezTo>
                <a:cubicBezTo>
                  <a:pt x="79" y="371"/>
                  <a:pt x="84" y="371"/>
                  <a:pt x="87" y="374"/>
                </a:cubicBezTo>
                <a:cubicBezTo>
                  <a:pt x="175" y="462"/>
                  <a:pt x="175" y="462"/>
                  <a:pt x="175" y="462"/>
                </a:cubicBezTo>
                <a:cubicBezTo>
                  <a:pt x="330" y="305"/>
                  <a:pt x="330" y="305"/>
                  <a:pt x="330" y="305"/>
                </a:cubicBezTo>
                <a:cubicBezTo>
                  <a:pt x="333" y="302"/>
                  <a:pt x="338" y="302"/>
                  <a:pt x="341" y="305"/>
                </a:cubicBezTo>
                <a:close/>
                <a:moveTo>
                  <a:pt x="392" y="143"/>
                </a:moveTo>
                <a:cubicBezTo>
                  <a:pt x="392" y="585"/>
                  <a:pt x="392" y="585"/>
                  <a:pt x="392" y="585"/>
                </a:cubicBezTo>
                <a:cubicBezTo>
                  <a:pt x="392" y="604"/>
                  <a:pt x="376" y="620"/>
                  <a:pt x="357" y="620"/>
                </a:cubicBezTo>
                <a:cubicBezTo>
                  <a:pt x="35" y="620"/>
                  <a:pt x="35" y="620"/>
                  <a:pt x="35" y="620"/>
                </a:cubicBezTo>
                <a:cubicBezTo>
                  <a:pt x="16" y="620"/>
                  <a:pt x="0" y="604"/>
                  <a:pt x="0" y="585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23"/>
                  <a:pt x="16" y="107"/>
                  <a:pt x="35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102"/>
                  <a:pt x="70" y="102"/>
                  <a:pt x="70" y="102"/>
                </a:cubicBezTo>
                <a:cubicBezTo>
                  <a:pt x="70" y="82"/>
                  <a:pt x="86" y="66"/>
                  <a:pt x="105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22"/>
                  <a:pt x="155" y="0"/>
                  <a:pt x="182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45" y="0"/>
                  <a:pt x="267" y="22"/>
                  <a:pt x="267" y="48"/>
                </a:cubicBezTo>
                <a:cubicBezTo>
                  <a:pt x="267" y="66"/>
                  <a:pt x="267" y="66"/>
                  <a:pt x="267" y="66"/>
                </a:cubicBezTo>
                <a:cubicBezTo>
                  <a:pt x="294" y="66"/>
                  <a:pt x="294" y="66"/>
                  <a:pt x="294" y="66"/>
                </a:cubicBezTo>
                <a:cubicBezTo>
                  <a:pt x="314" y="66"/>
                  <a:pt x="330" y="82"/>
                  <a:pt x="330" y="102"/>
                </a:cubicBezTo>
                <a:cubicBezTo>
                  <a:pt x="330" y="107"/>
                  <a:pt x="330" y="107"/>
                  <a:pt x="330" y="107"/>
                </a:cubicBezTo>
                <a:cubicBezTo>
                  <a:pt x="357" y="107"/>
                  <a:pt x="357" y="107"/>
                  <a:pt x="357" y="107"/>
                </a:cubicBezTo>
                <a:cubicBezTo>
                  <a:pt x="376" y="107"/>
                  <a:pt x="392" y="123"/>
                  <a:pt x="392" y="143"/>
                </a:cubicBezTo>
                <a:close/>
                <a:moveTo>
                  <a:pt x="86" y="129"/>
                </a:moveTo>
                <a:cubicBezTo>
                  <a:pt x="86" y="139"/>
                  <a:pt x="95" y="148"/>
                  <a:pt x="105" y="148"/>
                </a:cubicBezTo>
                <a:cubicBezTo>
                  <a:pt x="294" y="148"/>
                  <a:pt x="294" y="148"/>
                  <a:pt x="294" y="148"/>
                </a:cubicBezTo>
                <a:cubicBezTo>
                  <a:pt x="305" y="148"/>
                  <a:pt x="314" y="139"/>
                  <a:pt x="314" y="129"/>
                </a:cubicBezTo>
                <a:cubicBezTo>
                  <a:pt x="314" y="102"/>
                  <a:pt x="314" y="102"/>
                  <a:pt x="314" y="102"/>
                </a:cubicBezTo>
                <a:cubicBezTo>
                  <a:pt x="314" y="91"/>
                  <a:pt x="305" y="82"/>
                  <a:pt x="294" y="82"/>
                </a:cubicBezTo>
                <a:cubicBezTo>
                  <a:pt x="259" y="82"/>
                  <a:pt x="259" y="82"/>
                  <a:pt x="259" y="82"/>
                </a:cubicBezTo>
                <a:cubicBezTo>
                  <a:pt x="254" y="82"/>
                  <a:pt x="251" y="79"/>
                  <a:pt x="251" y="74"/>
                </a:cubicBezTo>
                <a:cubicBezTo>
                  <a:pt x="251" y="48"/>
                  <a:pt x="251" y="48"/>
                  <a:pt x="251" y="48"/>
                </a:cubicBezTo>
                <a:cubicBezTo>
                  <a:pt x="251" y="30"/>
                  <a:pt x="236" y="16"/>
                  <a:pt x="218" y="16"/>
                </a:cubicBezTo>
                <a:cubicBezTo>
                  <a:pt x="182" y="16"/>
                  <a:pt x="182" y="16"/>
                  <a:pt x="182" y="16"/>
                </a:cubicBezTo>
                <a:cubicBezTo>
                  <a:pt x="164" y="16"/>
                  <a:pt x="149" y="30"/>
                  <a:pt x="149" y="48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9"/>
                  <a:pt x="146" y="82"/>
                  <a:pt x="141" y="82"/>
                </a:cubicBezTo>
                <a:cubicBezTo>
                  <a:pt x="105" y="82"/>
                  <a:pt x="105" y="82"/>
                  <a:pt x="105" y="82"/>
                </a:cubicBezTo>
                <a:cubicBezTo>
                  <a:pt x="95" y="82"/>
                  <a:pt x="86" y="91"/>
                  <a:pt x="86" y="102"/>
                </a:cubicBezTo>
                <a:lnTo>
                  <a:pt x="86" y="129"/>
                </a:lnTo>
                <a:close/>
                <a:moveTo>
                  <a:pt x="376" y="143"/>
                </a:moveTo>
                <a:cubicBezTo>
                  <a:pt x="376" y="132"/>
                  <a:pt x="368" y="123"/>
                  <a:pt x="357" y="123"/>
                </a:cubicBezTo>
                <a:cubicBezTo>
                  <a:pt x="330" y="123"/>
                  <a:pt x="330" y="123"/>
                  <a:pt x="330" y="123"/>
                </a:cubicBezTo>
                <a:cubicBezTo>
                  <a:pt x="330" y="129"/>
                  <a:pt x="330" y="129"/>
                  <a:pt x="330" y="129"/>
                </a:cubicBezTo>
                <a:cubicBezTo>
                  <a:pt x="330" y="148"/>
                  <a:pt x="314" y="164"/>
                  <a:pt x="294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86" y="164"/>
                  <a:pt x="70" y="148"/>
                  <a:pt x="70" y="129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24" y="123"/>
                  <a:pt x="16" y="132"/>
                  <a:pt x="16" y="143"/>
                </a:cubicBezTo>
                <a:cubicBezTo>
                  <a:pt x="16" y="585"/>
                  <a:pt x="16" y="585"/>
                  <a:pt x="16" y="585"/>
                </a:cubicBezTo>
                <a:cubicBezTo>
                  <a:pt x="16" y="596"/>
                  <a:pt x="24" y="604"/>
                  <a:pt x="35" y="604"/>
                </a:cubicBezTo>
                <a:cubicBezTo>
                  <a:pt x="357" y="604"/>
                  <a:pt x="357" y="604"/>
                  <a:pt x="357" y="604"/>
                </a:cubicBezTo>
                <a:cubicBezTo>
                  <a:pt x="368" y="604"/>
                  <a:pt x="376" y="596"/>
                  <a:pt x="376" y="585"/>
                </a:cubicBezTo>
                <a:lnTo>
                  <a:pt x="376" y="143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3501d24d35c_0_0"/>
          <p:cNvSpPr/>
          <p:nvPr/>
        </p:nvSpPr>
        <p:spPr>
          <a:xfrm>
            <a:off x="7178489" y="1678621"/>
            <a:ext cx="129964" cy="593291"/>
          </a:xfrm>
          <a:custGeom>
            <a:avLst/>
            <a:gdLst/>
            <a:ahLst/>
            <a:cxnLst/>
            <a:rect l="l" t="t" r="r" b="b"/>
            <a:pathLst>
              <a:path w="158" h="718" extrusionOk="0">
                <a:moveTo>
                  <a:pt x="117" y="61"/>
                </a:moveTo>
                <a:cubicBezTo>
                  <a:pt x="117" y="23"/>
                  <a:pt x="117" y="23"/>
                  <a:pt x="117" y="23"/>
                </a:cubicBezTo>
                <a:cubicBezTo>
                  <a:pt x="117" y="10"/>
                  <a:pt x="107" y="0"/>
                  <a:pt x="95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51" y="0"/>
                  <a:pt x="41" y="10"/>
                  <a:pt x="41" y="23"/>
                </a:cubicBezTo>
                <a:cubicBezTo>
                  <a:pt x="41" y="61"/>
                  <a:pt x="41" y="61"/>
                  <a:pt x="41" y="61"/>
                </a:cubicBezTo>
                <a:cubicBezTo>
                  <a:pt x="18" y="62"/>
                  <a:pt x="0" y="81"/>
                  <a:pt x="0" y="104"/>
                </a:cubicBezTo>
                <a:cubicBezTo>
                  <a:pt x="0" y="604"/>
                  <a:pt x="0" y="604"/>
                  <a:pt x="0" y="604"/>
                </a:cubicBezTo>
                <a:cubicBezTo>
                  <a:pt x="0" y="605"/>
                  <a:pt x="0" y="606"/>
                  <a:pt x="1" y="607"/>
                </a:cubicBezTo>
                <a:cubicBezTo>
                  <a:pt x="73" y="715"/>
                  <a:pt x="73" y="715"/>
                  <a:pt x="73" y="715"/>
                </a:cubicBezTo>
                <a:cubicBezTo>
                  <a:pt x="75" y="717"/>
                  <a:pt x="77" y="718"/>
                  <a:pt x="79" y="718"/>
                </a:cubicBezTo>
                <a:cubicBezTo>
                  <a:pt x="81" y="718"/>
                  <a:pt x="84" y="717"/>
                  <a:pt x="85" y="715"/>
                </a:cubicBezTo>
                <a:cubicBezTo>
                  <a:pt x="157" y="607"/>
                  <a:pt x="157" y="607"/>
                  <a:pt x="157" y="607"/>
                </a:cubicBezTo>
                <a:cubicBezTo>
                  <a:pt x="158" y="606"/>
                  <a:pt x="158" y="605"/>
                  <a:pt x="158" y="604"/>
                </a:cubicBezTo>
                <a:cubicBezTo>
                  <a:pt x="158" y="104"/>
                  <a:pt x="158" y="104"/>
                  <a:pt x="158" y="104"/>
                </a:cubicBezTo>
                <a:cubicBezTo>
                  <a:pt x="158" y="81"/>
                  <a:pt x="140" y="62"/>
                  <a:pt x="117" y="61"/>
                </a:cubicBezTo>
                <a:close/>
                <a:moveTo>
                  <a:pt x="55" y="23"/>
                </a:moveTo>
                <a:cubicBezTo>
                  <a:pt x="55" y="18"/>
                  <a:pt x="59" y="14"/>
                  <a:pt x="64" y="14"/>
                </a:cubicBezTo>
                <a:cubicBezTo>
                  <a:pt x="95" y="14"/>
                  <a:pt x="95" y="14"/>
                  <a:pt x="95" y="14"/>
                </a:cubicBezTo>
                <a:cubicBezTo>
                  <a:pt x="99" y="14"/>
                  <a:pt x="103" y="18"/>
                  <a:pt x="103" y="23"/>
                </a:cubicBezTo>
                <a:cubicBezTo>
                  <a:pt x="103" y="339"/>
                  <a:pt x="103" y="339"/>
                  <a:pt x="103" y="339"/>
                </a:cubicBezTo>
                <a:cubicBezTo>
                  <a:pt x="103" y="344"/>
                  <a:pt x="99" y="348"/>
                  <a:pt x="95" y="348"/>
                </a:cubicBezTo>
                <a:cubicBezTo>
                  <a:pt x="64" y="348"/>
                  <a:pt x="64" y="348"/>
                  <a:pt x="64" y="348"/>
                </a:cubicBezTo>
                <a:cubicBezTo>
                  <a:pt x="59" y="348"/>
                  <a:pt x="55" y="344"/>
                  <a:pt x="55" y="339"/>
                </a:cubicBezTo>
                <a:lnTo>
                  <a:pt x="55" y="23"/>
                </a:lnTo>
                <a:close/>
                <a:moveTo>
                  <a:pt x="144" y="601"/>
                </a:moveTo>
                <a:cubicBezTo>
                  <a:pt x="79" y="698"/>
                  <a:pt x="79" y="698"/>
                  <a:pt x="79" y="698"/>
                </a:cubicBezTo>
                <a:cubicBezTo>
                  <a:pt x="14" y="601"/>
                  <a:pt x="14" y="601"/>
                  <a:pt x="14" y="601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4" y="88"/>
                  <a:pt x="26" y="76"/>
                  <a:pt x="41" y="75"/>
                </a:cubicBezTo>
                <a:cubicBezTo>
                  <a:pt x="41" y="339"/>
                  <a:pt x="41" y="339"/>
                  <a:pt x="41" y="339"/>
                </a:cubicBezTo>
                <a:cubicBezTo>
                  <a:pt x="41" y="352"/>
                  <a:pt x="51" y="362"/>
                  <a:pt x="64" y="362"/>
                </a:cubicBezTo>
                <a:cubicBezTo>
                  <a:pt x="95" y="362"/>
                  <a:pt x="95" y="362"/>
                  <a:pt x="95" y="362"/>
                </a:cubicBezTo>
                <a:cubicBezTo>
                  <a:pt x="107" y="362"/>
                  <a:pt x="117" y="352"/>
                  <a:pt x="117" y="339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32" y="76"/>
                  <a:pt x="144" y="88"/>
                  <a:pt x="144" y="104"/>
                </a:cubicBezTo>
                <a:lnTo>
                  <a:pt x="144" y="601"/>
                </a:ln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3501d24d35c_0_0"/>
          <p:cNvSpPr/>
          <p:nvPr/>
        </p:nvSpPr>
        <p:spPr>
          <a:xfrm>
            <a:off x="6945181" y="4456390"/>
            <a:ext cx="488971" cy="217769"/>
          </a:xfrm>
          <a:custGeom>
            <a:avLst/>
            <a:gdLst/>
            <a:ahLst/>
            <a:cxnLst/>
            <a:rect l="l" t="t" r="r" b="b"/>
            <a:pathLst>
              <a:path w="869" h="384" extrusionOk="0">
                <a:moveTo>
                  <a:pt x="869" y="6"/>
                </a:moveTo>
                <a:cubicBezTo>
                  <a:pt x="869" y="6"/>
                  <a:pt x="869" y="6"/>
                  <a:pt x="869" y="6"/>
                </a:cubicBezTo>
                <a:cubicBezTo>
                  <a:pt x="869" y="6"/>
                  <a:pt x="869" y="5"/>
                  <a:pt x="869" y="5"/>
                </a:cubicBezTo>
                <a:cubicBezTo>
                  <a:pt x="868" y="5"/>
                  <a:pt x="868" y="5"/>
                  <a:pt x="868" y="4"/>
                </a:cubicBezTo>
                <a:cubicBezTo>
                  <a:pt x="868" y="4"/>
                  <a:pt x="868" y="4"/>
                  <a:pt x="868" y="4"/>
                </a:cubicBezTo>
                <a:cubicBezTo>
                  <a:pt x="868" y="4"/>
                  <a:pt x="868" y="3"/>
                  <a:pt x="868" y="3"/>
                </a:cubicBezTo>
                <a:cubicBezTo>
                  <a:pt x="868" y="3"/>
                  <a:pt x="867" y="3"/>
                  <a:pt x="867" y="3"/>
                </a:cubicBezTo>
                <a:cubicBezTo>
                  <a:pt x="867" y="3"/>
                  <a:pt x="867" y="2"/>
                  <a:pt x="867" y="2"/>
                </a:cubicBezTo>
                <a:cubicBezTo>
                  <a:pt x="867" y="2"/>
                  <a:pt x="867" y="2"/>
                  <a:pt x="867" y="2"/>
                </a:cubicBezTo>
                <a:cubicBezTo>
                  <a:pt x="867" y="2"/>
                  <a:pt x="867" y="2"/>
                  <a:pt x="866" y="2"/>
                </a:cubicBezTo>
                <a:cubicBezTo>
                  <a:pt x="866" y="1"/>
                  <a:pt x="866" y="1"/>
                  <a:pt x="866" y="1"/>
                </a:cubicBezTo>
                <a:cubicBezTo>
                  <a:pt x="866" y="1"/>
                  <a:pt x="865" y="1"/>
                  <a:pt x="865" y="1"/>
                </a:cubicBezTo>
                <a:cubicBezTo>
                  <a:pt x="865" y="1"/>
                  <a:pt x="865" y="1"/>
                  <a:pt x="865" y="1"/>
                </a:cubicBezTo>
                <a:cubicBezTo>
                  <a:pt x="864" y="0"/>
                  <a:pt x="864" y="0"/>
                  <a:pt x="864" y="0"/>
                </a:cubicBezTo>
                <a:cubicBezTo>
                  <a:pt x="864" y="0"/>
                  <a:pt x="864" y="0"/>
                  <a:pt x="863" y="0"/>
                </a:cubicBezTo>
                <a:cubicBezTo>
                  <a:pt x="863" y="0"/>
                  <a:pt x="863" y="0"/>
                  <a:pt x="863" y="0"/>
                </a:cubicBezTo>
                <a:cubicBezTo>
                  <a:pt x="863" y="0"/>
                  <a:pt x="862" y="0"/>
                  <a:pt x="862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2" y="0"/>
                  <a:pt x="262" y="0"/>
                  <a:pt x="262" y="0"/>
                </a:cubicBezTo>
                <a:cubicBezTo>
                  <a:pt x="262" y="0"/>
                  <a:pt x="261" y="0"/>
                  <a:pt x="261" y="0"/>
                </a:cubicBezTo>
                <a:cubicBezTo>
                  <a:pt x="261" y="0"/>
                  <a:pt x="261" y="0"/>
                  <a:pt x="261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60" y="1"/>
                  <a:pt x="260" y="1"/>
                  <a:pt x="259" y="1"/>
                </a:cubicBezTo>
                <a:cubicBezTo>
                  <a:pt x="259" y="1"/>
                  <a:pt x="259" y="1"/>
                  <a:pt x="259" y="1"/>
                </a:cubicBezTo>
                <a:cubicBezTo>
                  <a:pt x="259" y="1"/>
                  <a:pt x="258" y="1"/>
                  <a:pt x="258" y="2"/>
                </a:cubicBezTo>
                <a:cubicBezTo>
                  <a:pt x="258" y="2"/>
                  <a:pt x="258" y="2"/>
                  <a:pt x="258" y="2"/>
                </a:cubicBezTo>
                <a:cubicBezTo>
                  <a:pt x="258" y="2"/>
                  <a:pt x="258" y="2"/>
                  <a:pt x="258" y="2"/>
                </a:cubicBezTo>
                <a:cubicBezTo>
                  <a:pt x="258" y="2"/>
                  <a:pt x="258" y="2"/>
                  <a:pt x="258" y="2"/>
                </a:cubicBezTo>
                <a:cubicBezTo>
                  <a:pt x="257" y="2"/>
                  <a:pt x="257" y="3"/>
                  <a:pt x="257" y="3"/>
                </a:cubicBezTo>
                <a:cubicBezTo>
                  <a:pt x="257" y="3"/>
                  <a:pt x="257" y="3"/>
                  <a:pt x="257" y="3"/>
                </a:cubicBezTo>
                <a:cubicBezTo>
                  <a:pt x="257" y="3"/>
                  <a:pt x="257" y="4"/>
                  <a:pt x="257" y="4"/>
                </a:cubicBezTo>
                <a:cubicBezTo>
                  <a:pt x="257" y="4"/>
                  <a:pt x="256" y="4"/>
                  <a:pt x="256" y="4"/>
                </a:cubicBezTo>
                <a:cubicBezTo>
                  <a:pt x="256" y="5"/>
                  <a:pt x="256" y="5"/>
                  <a:pt x="256" y="5"/>
                </a:cubicBezTo>
                <a:cubicBezTo>
                  <a:pt x="256" y="5"/>
                  <a:pt x="256" y="6"/>
                  <a:pt x="256" y="6"/>
                </a:cubicBezTo>
                <a:cubicBezTo>
                  <a:pt x="256" y="6"/>
                  <a:pt x="256" y="6"/>
                  <a:pt x="256" y="6"/>
                </a:cubicBezTo>
                <a:cubicBezTo>
                  <a:pt x="256" y="7"/>
                  <a:pt x="256" y="7"/>
                  <a:pt x="256" y="7"/>
                </a:cubicBezTo>
                <a:cubicBezTo>
                  <a:pt x="256" y="377"/>
                  <a:pt x="256" y="377"/>
                  <a:pt x="256" y="377"/>
                </a:cubicBezTo>
                <a:cubicBezTo>
                  <a:pt x="256" y="380"/>
                  <a:pt x="259" y="384"/>
                  <a:pt x="263" y="384"/>
                </a:cubicBezTo>
                <a:cubicBezTo>
                  <a:pt x="862" y="384"/>
                  <a:pt x="862" y="384"/>
                  <a:pt x="862" y="384"/>
                </a:cubicBezTo>
                <a:cubicBezTo>
                  <a:pt x="866" y="384"/>
                  <a:pt x="869" y="380"/>
                  <a:pt x="869" y="377"/>
                </a:cubicBezTo>
                <a:cubicBezTo>
                  <a:pt x="869" y="7"/>
                  <a:pt x="869" y="7"/>
                  <a:pt x="869" y="7"/>
                </a:cubicBezTo>
                <a:cubicBezTo>
                  <a:pt x="869" y="7"/>
                  <a:pt x="869" y="7"/>
                  <a:pt x="869" y="6"/>
                </a:cubicBezTo>
                <a:close/>
                <a:moveTo>
                  <a:pt x="270" y="22"/>
                </a:moveTo>
                <a:cubicBezTo>
                  <a:pt x="442" y="169"/>
                  <a:pt x="442" y="169"/>
                  <a:pt x="442" y="169"/>
                </a:cubicBezTo>
                <a:cubicBezTo>
                  <a:pt x="270" y="315"/>
                  <a:pt x="270" y="315"/>
                  <a:pt x="270" y="315"/>
                </a:cubicBezTo>
                <a:lnTo>
                  <a:pt x="270" y="22"/>
                </a:lnTo>
                <a:close/>
                <a:moveTo>
                  <a:pt x="282" y="14"/>
                </a:moveTo>
                <a:cubicBezTo>
                  <a:pt x="843" y="14"/>
                  <a:pt x="843" y="14"/>
                  <a:pt x="843" y="14"/>
                </a:cubicBezTo>
                <a:cubicBezTo>
                  <a:pt x="607" y="214"/>
                  <a:pt x="607" y="214"/>
                  <a:pt x="607" y="214"/>
                </a:cubicBezTo>
                <a:cubicBezTo>
                  <a:pt x="582" y="235"/>
                  <a:pt x="541" y="235"/>
                  <a:pt x="515" y="214"/>
                </a:cubicBezTo>
                <a:lnTo>
                  <a:pt x="282" y="14"/>
                </a:lnTo>
                <a:close/>
                <a:moveTo>
                  <a:pt x="855" y="22"/>
                </a:moveTo>
                <a:cubicBezTo>
                  <a:pt x="855" y="315"/>
                  <a:pt x="855" y="315"/>
                  <a:pt x="855" y="315"/>
                </a:cubicBezTo>
                <a:cubicBezTo>
                  <a:pt x="683" y="168"/>
                  <a:pt x="683" y="168"/>
                  <a:pt x="683" y="168"/>
                </a:cubicBezTo>
                <a:lnTo>
                  <a:pt x="855" y="22"/>
                </a:lnTo>
                <a:close/>
                <a:moveTo>
                  <a:pt x="270" y="370"/>
                </a:moveTo>
                <a:cubicBezTo>
                  <a:pt x="270" y="333"/>
                  <a:pt x="270" y="333"/>
                  <a:pt x="270" y="333"/>
                </a:cubicBezTo>
                <a:cubicBezTo>
                  <a:pt x="453" y="178"/>
                  <a:pt x="453" y="178"/>
                  <a:pt x="453" y="178"/>
                </a:cubicBezTo>
                <a:cubicBezTo>
                  <a:pt x="506" y="224"/>
                  <a:pt x="506" y="224"/>
                  <a:pt x="506" y="224"/>
                </a:cubicBezTo>
                <a:cubicBezTo>
                  <a:pt x="521" y="237"/>
                  <a:pt x="541" y="244"/>
                  <a:pt x="561" y="244"/>
                </a:cubicBezTo>
                <a:cubicBezTo>
                  <a:pt x="581" y="244"/>
                  <a:pt x="601" y="237"/>
                  <a:pt x="616" y="224"/>
                </a:cubicBezTo>
                <a:cubicBezTo>
                  <a:pt x="672" y="177"/>
                  <a:pt x="672" y="177"/>
                  <a:pt x="672" y="177"/>
                </a:cubicBezTo>
                <a:cubicBezTo>
                  <a:pt x="855" y="333"/>
                  <a:pt x="855" y="333"/>
                  <a:pt x="855" y="333"/>
                </a:cubicBezTo>
                <a:cubicBezTo>
                  <a:pt x="855" y="370"/>
                  <a:pt x="855" y="370"/>
                  <a:pt x="855" y="370"/>
                </a:cubicBezTo>
                <a:lnTo>
                  <a:pt x="270" y="370"/>
                </a:lnTo>
                <a:close/>
                <a:moveTo>
                  <a:pt x="204" y="7"/>
                </a:moveTo>
                <a:cubicBezTo>
                  <a:pt x="204" y="11"/>
                  <a:pt x="201" y="14"/>
                  <a:pt x="19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97" y="0"/>
                  <a:pt x="197" y="0"/>
                  <a:pt x="197" y="0"/>
                </a:cubicBezTo>
                <a:cubicBezTo>
                  <a:pt x="201" y="0"/>
                  <a:pt x="204" y="3"/>
                  <a:pt x="204" y="7"/>
                </a:cubicBezTo>
                <a:close/>
                <a:moveTo>
                  <a:pt x="204" y="88"/>
                </a:moveTo>
                <a:cubicBezTo>
                  <a:pt x="204" y="92"/>
                  <a:pt x="201" y="95"/>
                  <a:pt x="197" y="95"/>
                </a:cubicBezTo>
                <a:cubicBezTo>
                  <a:pt x="65" y="95"/>
                  <a:pt x="65" y="95"/>
                  <a:pt x="65" y="95"/>
                </a:cubicBezTo>
                <a:cubicBezTo>
                  <a:pt x="61" y="95"/>
                  <a:pt x="58" y="92"/>
                  <a:pt x="58" y="88"/>
                </a:cubicBezTo>
                <a:cubicBezTo>
                  <a:pt x="58" y="84"/>
                  <a:pt x="61" y="81"/>
                  <a:pt x="65" y="81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201" y="81"/>
                  <a:pt x="204" y="84"/>
                  <a:pt x="204" y="88"/>
                </a:cubicBezTo>
                <a:close/>
                <a:moveTo>
                  <a:pt x="204" y="169"/>
                </a:moveTo>
                <a:cubicBezTo>
                  <a:pt x="204" y="173"/>
                  <a:pt x="201" y="176"/>
                  <a:pt x="197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39" y="176"/>
                  <a:pt x="135" y="173"/>
                  <a:pt x="135" y="169"/>
                </a:cubicBezTo>
                <a:cubicBezTo>
                  <a:pt x="135" y="165"/>
                  <a:pt x="139" y="162"/>
                  <a:pt x="142" y="162"/>
                </a:cubicBezTo>
                <a:cubicBezTo>
                  <a:pt x="197" y="162"/>
                  <a:pt x="197" y="162"/>
                  <a:pt x="197" y="162"/>
                </a:cubicBezTo>
                <a:cubicBezTo>
                  <a:pt x="201" y="162"/>
                  <a:pt x="204" y="165"/>
                  <a:pt x="204" y="169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3501d24d35c_0_0"/>
          <p:cNvSpPr/>
          <p:nvPr/>
        </p:nvSpPr>
        <p:spPr>
          <a:xfrm>
            <a:off x="4464262" y="4787254"/>
            <a:ext cx="381509" cy="517572"/>
          </a:xfrm>
          <a:custGeom>
            <a:avLst/>
            <a:gdLst/>
            <a:ahLst/>
            <a:cxnLst/>
            <a:rect l="l" t="t" r="r" b="b"/>
            <a:pathLst>
              <a:path w="509" h="690" extrusionOk="0">
                <a:moveTo>
                  <a:pt x="277" y="176"/>
                </a:moveTo>
                <a:cubicBezTo>
                  <a:pt x="284" y="169"/>
                  <a:pt x="289" y="160"/>
                  <a:pt x="289" y="149"/>
                </a:cubicBezTo>
                <a:cubicBezTo>
                  <a:pt x="289" y="129"/>
                  <a:pt x="273" y="113"/>
                  <a:pt x="253" y="113"/>
                </a:cubicBezTo>
                <a:cubicBezTo>
                  <a:pt x="233" y="113"/>
                  <a:pt x="217" y="129"/>
                  <a:pt x="217" y="149"/>
                </a:cubicBezTo>
                <a:cubicBezTo>
                  <a:pt x="217" y="161"/>
                  <a:pt x="223" y="171"/>
                  <a:pt x="231" y="177"/>
                </a:cubicBezTo>
                <a:cubicBezTo>
                  <a:pt x="142" y="464"/>
                  <a:pt x="142" y="464"/>
                  <a:pt x="142" y="464"/>
                </a:cubicBezTo>
                <a:cubicBezTo>
                  <a:pt x="141" y="465"/>
                  <a:pt x="140" y="467"/>
                  <a:pt x="140" y="469"/>
                </a:cubicBezTo>
                <a:cubicBezTo>
                  <a:pt x="140" y="470"/>
                  <a:pt x="140" y="471"/>
                  <a:pt x="140" y="471"/>
                </a:cubicBezTo>
                <a:cubicBezTo>
                  <a:pt x="75" y="681"/>
                  <a:pt x="75" y="681"/>
                  <a:pt x="75" y="681"/>
                </a:cubicBezTo>
                <a:cubicBezTo>
                  <a:pt x="73" y="685"/>
                  <a:pt x="75" y="689"/>
                  <a:pt x="79" y="690"/>
                </a:cubicBezTo>
                <a:cubicBezTo>
                  <a:pt x="80" y="690"/>
                  <a:pt x="81" y="690"/>
                  <a:pt x="81" y="690"/>
                </a:cubicBezTo>
                <a:cubicBezTo>
                  <a:pt x="84" y="690"/>
                  <a:pt x="87" y="688"/>
                  <a:pt x="88" y="685"/>
                </a:cubicBezTo>
                <a:cubicBezTo>
                  <a:pt x="108" y="622"/>
                  <a:pt x="108" y="622"/>
                  <a:pt x="108" y="622"/>
                </a:cubicBezTo>
                <a:cubicBezTo>
                  <a:pt x="401" y="622"/>
                  <a:pt x="401" y="622"/>
                  <a:pt x="401" y="622"/>
                </a:cubicBezTo>
                <a:cubicBezTo>
                  <a:pt x="421" y="685"/>
                  <a:pt x="421" y="685"/>
                  <a:pt x="421" y="685"/>
                </a:cubicBezTo>
                <a:cubicBezTo>
                  <a:pt x="422" y="688"/>
                  <a:pt x="425" y="690"/>
                  <a:pt x="428" y="690"/>
                </a:cubicBezTo>
                <a:cubicBezTo>
                  <a:pt x="428" y="690"/>
                  <a:pt x="429" y="690"/>
                  <a:pt x="430" y="690"/>
                </a:cubicBezTo>
                <a:cubicBezTo>
                  <a:pt x="433" y="689"/>
                  <a:pt x="435" y="685"/>
                  <a:pt x="434" y="681"/>
                </a:cubicBezTo>
                <a:lnTo>
                  <a:pt x="277" y="176"/>
                </a:lnTo>
                <a:close/>
                <a:moveTo>
                  <a:pt x="189" y="362"/>
                </a:moveTo>
                <a:cubicBezTo>
                  <a:pt x="320" y="362"/>
                  <a:pt x="320" y="362"/>
                  <a:pt x="320" y="362"/>
                </a:cubicBezTo>
                <a:cubicBezTo>
                  <a:pt x="351" y="462"/>
                  <a:pt x="351" y="462"/>
                  <a:pt x="351" y="462"/>
                </a:cubicBezTo>
                <a:cubicBezTo>
                  <a:pt x="157" y="462"/>
                  <a:pt x="157" y="462"/>
                  <a:pt x="157" y="462"/>
                </a:cubicBezTo>
                <a:lnTo>
                  <a:pt x="189" y="362"/>
                </a:lnTo>
                <a:close/>
                <a:moveTo>
                  <a:pt x="219" y="265"/>
                </a:moveTo>
                <a:cubicBezTo>
                  <a:pt x="290" y="265"/>
                  <a:pt x="290" y="265"/>
                  <a:pt x="290" y="265"/>
                </a:cubicBezTo>
                <a:cubicBezTo>
                  <a:pt x="316" y="348"/>
                  <a:pt x="316" y="348"/>
                  <a:pt x="316" y="348"/>
                </a:cubicBezTo>
                <a:cubicBezTo>
                  <a:pt x="193" y="348"/>
                  <a:pt x="193" y="348"/>
                  <a:pt x="193" y="348"/>
                </a:cubicBezTo>
                <a:lnTo>
                  <a:pt x="219" y="265"/>
                </a:lnTo>
                <a:close/>
                <a:moveTo>
                  <a:pt x="253" y="127"/>
                </a:moveTo>
                <a:cubicBezTo>
                  <a:pt x="265" y="127"/>
                  <a:pt x="275" y="137"/>
                  <a:pt x="275" y="149"/>
                </a:cubicBezTo>
                <a:cubicBezTo>
                  <a:pt x="275" y="161"/>
                  <a:pt x="265" y="171"/>
                  <a:pt x="253" y="171"/>
                </a:cubicBezTo>
                <a:cubicBezTo>
                  <a:pt x="250" y="171"/>
                  <a:pt x="248" y="170"/>
                  <a:pt x="245" y="169"/>
                </a:cubicBezTo>
                <a:cubicBezTo>
                  <a:pt x="244" y="168"/>
                  <a:pt x="243" y="168"/>
                  <a:pt x="242" y="167"/>
                </a:cubicBezTo>
                <a:cubicBezTo>
                  <a:pt x="242" y="167"/>
                  <a:pt x="241" y="167"/>
                  <a:pt x="241" y="167"/>
                </a:cubicBezTo>
                <a:cubicBezTo>
                  <a:pt x="235" y="163"/>
                  <a:pt x="231" y="156"/>
                  <a:pt x="231" y="149"/>
                </a:cubicBezTo>
                <a:cubicBezTo>
                  <a:pt x="231" y="137"/>
                  <a:pt x="241" y="127"/>
                  <a:pt x="253" y="127"/>
                </a:cubicBezTo>
                <a:close/>
                <a:moveTo>
                  <a:pt x="253" y="185"/>
                </a:moveTo>
                <a:cubicBezTo>
                  <a:pt x="257" y="185"/>
                  <a:pt x="261" y="184"/>
                  <a:pt x="264" y="183"/>
                </a:cubicBezTo>
                <a:cubicBezTo>
                  <a:pt x="286" y="251"/>
                  <a:pt x="286" y="251"/>
                  <a:pt x="286" y="251"/>
                </a:cubicBezTo>
                <a:cubicBezTo>
                  <a:pt x="223" y="251"/>
                  <a:pt x="223" y="251"/>
                  <a:pt x="223" y="251"/>
                </a:cubicBezTo>
                <a:cubicBezTo>
                  <a:pt x="244" y="184"/>
                  <a:pt x="244" y="184"/>
                  <a:pt x="244" y="184"/>
                </a:cubicBezTo>
                <a:cubicBezTo>
                  <a:pt x="247" y="184"/>
                  <a:pt x="250" y="185"/>
                  <a:pt x="253" y="185"/>
                </a:cubicBezTo>
                <a:close/>
                <a:moveTo>
                  <a:pt x="112" y="608"/>
                </a:moveTo>
                <a:cubicBezTo>
                  <a:pt x="153" y="476"/>
                  <a:pt x="153" y="476"/>
                  <a:pt x="153" y="476"/>
                </a:cubicBezTo>
                <a:cubicBezTo>
                  <a:pt x="356" y="476"/>
                  <a:pt x="356" y="476"/>
                  <a:pt x="356" y="476"/>
                </a:cubicBezTo>
                <a:cubicBezTo>
                  <a:pt x="397" y="608"/>
                  <a:pt x="397" y="608"/>
                  <a:pt x="397" y="608"/>
                </a:cubicBezTo>
                <a:lnTo>
                  <a:pt x="112" y="608"/>
                </a:lnTo>
                <a:close/>
                <a:moveTo>
                  <a:pt x="56" y="284"/>
                </a:moveTo>
                <a:cubicBezTo>
                  <a:pt x="59" y="287"/>
                  <a:pt x="58" y="291"/>
                  <a:pt x="55" y="294"/>
                </a:cubicBezTo>
                <a:cubicBezTo>
                  <a:pt x="53" y="294"/>
                  <a:pt x="52" y="295"/>
                  <a:pt x="51" y="295"/>
                </a:cubicBezTo>
                <a:cubicBezTo>
                  <a:pt x="49" y="295"/>
                  <a:pt x="46" y="294"/>
                  <a:pt x="45" y="292"/>
                </a:cubicBezTo>
                <a:cubicBezTo>
                  <a:pt x="15" y="249"/>
                  <a:pt x="0" y="199"/>
                  <a:pt x="0" y="147"/>
                </a:cubicBezTo>
                <a:cubicBezTo>
                  <a:pt x="0" y="96"/>
                  <a:pt x="15" y="47"/>
                  <a:pt x="43" y="5"/>
                </a:cubicBezTo>
                <a:cubicBezTo>
                  <a:pt x="45" y="2"/>
                  <a:pt x="50" y="1"/>
                  <a:pt x="53" y="3"/>
                </a:cubicBezTo>
                <a:cubicBezTo>
                  <a:pt x="56" y="5"/>
                  <a:pt x="57" y="9"/>
                  <a:pt x="55" y="13"/>
                </a:cubicBezTo>
                <a:cubicBezTo>
                  <a:pt x="28" y="52"/>
                  <a:pt x="14" y="99"/>
                  <a:pt x="14" y="147"/>
                </a:cubicBezTo>
                <a:cubicBezTo>
                  <a:pt x="14" y="196"/>
                  <a:pt x="29" y="243"/>
                  <a:pt x="56" y="284"/>
                </a:cubicBezTo>
                <a:close/>
                <a:moveTo>
                  <a:pt x="509" y="147"/>
                </a:moveTo>
                <a:cubicBezTo>
                  <a:pt x="509" y="200"/>
                  <a:pt x="493" y="250"/>
                  <a:pt x="463" y="293"/>
                </a:cubicBezTo>
                <a:cubicBezTo>
                  <a:pt x="462" y="295"/>
                  <a:pt x="459" y="296"/>
                  <a:pt x="457" y="296"/>
                </a:cubicBezTo>
                <a:cubicBezTo>
                  <a:pt x="456" y="296"/>
                  <a:pt x="454" y="296"/>
                  <a:pt x="453" y="295"/>
                </a:cubicBezTo>
                <a:cubicBezTo>
                  <a:pt x="450" y="293"/>
                  <a:pt x="449" y="288"/>
                  <a:pt x="452" y="285"/>
                </a:cubicBezTo>
                <a:cubicBezTo>
                  <a:pt x="480" y="244"/>
                  <a:pt x="495" y="197"/>
                  <a:pt x="495" y="147"/>
                </a:cubicBezTo>
                <a:cubicBezTo>
                  <a:pt x="495" y="98"/>
                  <a:pt x="481" y="52"/>
                  <a:pt x="453" y="11"/>
                </a:cubicBezTo>
                <a:cubicBezTo>
                  <a:pt x="451" y="8"/>
                  <a:pt x="452" y="4"/>
                  <a:pt x="455" y="2"/>
                </a:cubicBezTo>
                <a:cubicBezTo>
                  <a:pt x="458" y="0"/>
                  <a:pt x="463" y="0"/>
                  <a:pt x="465" y="4"/>
                </a:cubicBezTo>
                <a:cubicBezTo>
                  <a:pt x="494" y="46"/>
                  <a:pt x="509" y="96"/>
                  <a:pt x="509" y="147"/>
                </a:cubicBezTo>
                <a:close/>
                <a:moveTo>
                  <a:pt x="93" y="259"/>
                </a:moveTo>
                <a:cubicBezTo>
                  <a:pt x="70" y="226"/>
                  <a:pt x="58" y="187"/>
                  <a:pt x="58" y="147"/>
                </a:cubicBezTo>
                <a:cubicBezTo>
                  <a:pt x="58" y="108"/>
                  <a:pt x="69" y="70"/>
                  <a:pt x="91" y="38"/>
                </a:cubicBezTo>
                <a:cubicBezTo>
                  <a:pt x="93" y="35"/>
                  <a:pt x="98" y="34"/>
                  <a:pt x="101" y="36"/>
                </a:cubicBezTo>
                <a:cubicBezTo>
                  <a:pt x="104" y="38"/>
                  <a:pt x="105" y="42"/>
                  <a:pt x="103" y="46"/>
                </a:cubicBezTo>
                <a:cubicBezTo>
                  <a:pt x="83" y="76"/>
                  <a:pt x="72" y="111"/>
                  <a:pt x="72" y="147"/>
                </a:cubicBezTo>
                <a:cubicBezTo>
                  <a:pt x="72" y="184"/>
                  <a:pt x="83" y="220"/>
                  <a:pt x="104" y="251"/>
                </a:cubicBezTo>
                <a:cubicBezTo>
                  <a:pt x="107" y="254"/>
                  <a:pt x="106" y="258"/>
                  <a:pt x="103" y="261"/>
                </a:cubicBezTo>
                <a:cubicBezTo>
                  <a:pt x="101" y="261"/>
                  <a:pt x="100" y="262"/>
                  <a:pt x="99" y="262"/>
                </a:cubicBezTo>
                <a:cubicBezTo>
                  <a:pt x="96" y="262"/>
                  <a:pt x="94" y="261"/>
                  <a:pt x="93" y="259"/>
                </a:cubicBezTo>
                <a:close/>
                <a:moveTo>
                  <a:pt x="404" y="252"/>
                </a:moveTo>
                <a:cubicBezTo>
                  <a:pt x="425" y="221"/>
                  <a:pt x="437" y="185"/>
                  <a:pt x="437" y="147"/>
                </a:cubicBezTo>
                <a:cubicBezTo>
                  <a:pt x="437" y="110"/>
                  <a:pt x="426" y="75"/>
                  <a:pt x="405" y="44"/>
                </a:cubicBezTo>
                <a:cubicBezTo>
                  <a:pt x="403" y="41"/>
                  <a:pt x="404" y="37"/>
                  <a:pt x="407" y="35"/>
                </a:cubicBezTo>
                <a:cubicBezTo>
                  <a:pt x="410" y="32"/>
                  <a:pt x="415" y="33"/>
                  <a:pt x="417" y="37"/>
                </a:cubicBezTo>
                <a:cubicBezTo>
                  <a:pt x="439" y="69"/>
                  <a:pt x="451" y="107"/>
                  <a:pt x="451" y="147"/>
                </a:cubicBezTo>
                <a:cubicBezTo>
                  <a:pt x="451" y="188"/>
                  <a:pt x="439" y="227"/>
                  <a:pt x="415" y="260"/>
                </a:cubicBezTo>
                <a:cubicBezTo>
                  <a:pt x="414" y="262"/>
                  <a:pt x="412" y="263"/>
                  <a:pt x="409" y="263"/>
                </a:cubicBezTo>
                <a:cubicBezTo>
                  <a:pt x="408" y="263"/>
                  <a:pt x="407" y="263"/>
                  <a:pt x="405" y="262"/>
                </a:cubicBezTo>
                <a:cubicBezTo>
                  <a:pt x="402" y="260"/>
                  <a:pt x="401" y="255"/>
                  <a:pt x="404" y="252"/>
                </a:cubicBezTo>
                <a:close/>
                <a:moveTo>
                  <a:pt x="308" y="186"/>
                </a:moveTo>
                <a:cubicBezTo>
                  <a:pt x="316" y="175"/>
                  <a:pt x="321" y="161"/>
                  <a:pt x="321" y="147"/>
                </a:cubicBezTo>
                <a:cubicBezTo>
                  <a:pt x="321" y="134"/>
                  <a:pt x="317" y="121"/>
                  <a:pt x="309" y="110"/>
                </a:cubicBezTo>
                <a:cubicBezTo>
                  <a:pt x="307" y="107"/>
                  <a:pt x="308" y="103"/>
                  <a:pt x="311" y="100"/>
                </a:cubicBezTo>
                <a:cubicBezTo>
                  <a:pt x="314" y="98"/>
                  <a:pt x="319" y="99"/>
                  <a:pt x="321" y="102"/>
                </a:cubicBezTo>
                <a:cubicBezTo>
                  <a:pt x="330" y="116"/>
                  <a:pt x="335" y="131"/>
                  <a:pt x="335" y="147"/>
                </a:cubicBezTo>
                <a:cubicBezTo>
                  <a:pt x="335" y="164"/>
                  <a:pt x="329" y="180"/>
                  <a:pt x="319" y="194"/>
                </a:cubicBezTo>
                <a:cubicBezTo>
                  <a:pt x="318" y="196"/>
                  <a:pt x="315" y="197"/>
                  <a:pt x="313" y="197"/>
                </a:cubicBezTo>
                <a:cubicBezTo>
                  <a:pt x="312" y="197"/>
                  <a:pt x="310" y="197"/>
                  <a:pt x="309" y="196"/>
                </a:cubicBezTo>
                <a:cubicBezTo>
                  <a:pt x="306" y="194"/>
                  <a:pt x="305" y="189"/>
                  <a:pt x="308" y="186"/>
                </a:cubicBezTo>
                <a:close/>
                <a:moveTo>
                  <a:pt x="356" y="219"/>
                </a:moveTo>
                <a:cubicBezTo>
                  <a:pt x="371" y="198"/>
                  <a:pt x="379" y="173"/>
                  <a:pt x="379" y="147"/>
                </a:cubicBezTo>
                <a:cubicBezTo>
                  <a:pt x="379" y="122"/>
                  <a:pt x="371" y="98"/>
                  <a:pt x="357" y="77"/>
                </a:cubicBezTo>
                <a:cubicBezTo>
                  <a:pt x="355" y="74"/>
                  <a:pt x="356" y="70"/>
                  <a:pt x="359" y="68"/>
                </a:cubicBezTo>
                <a:cubicBezTo>
                  <a:pt x="362" y="65"/>
                  <a:pt x="367" y="66"/>
                  <a:pt x="369" y="69"/>
                </a:cubicBezTo>
                <a:cubicBezTo>
                  <a:pt x="384" y="92"/>
                  <a:pt x="393" y="119"/>
                  <a:pt x="393" y="147"/>
                </a:cubicBezTo>
                <a:cubicBezTo>
                  <a:pt x="393" y="176"/>
                  <a:pt x="384" y="204"/>
                  <a:pt x="367" y="227"/>
                </a:cubicBezTo>
                <a:cubicBezTo>
                  <a:pt x="366" y="229"/>
                  <a:pt x="364" y="230"/>
                  <a:pt x="361" y="230"/>
                </a:cubicBezTo>
                <a:cubicBezTo>
                  <a:pt x="360" y="230"/>
                  <a:pt x="359" y="230"/>
                  <a:pt x="357" y="229"/>
                </a:cubicBezTo>
                <a:cubicBezTo>
                  <a:pt x="354" y="227"/>
                  <a:pt x="353" y="222"/>
                  <a:pt x="356" y="219"/>
                </a:cubicBezTo>
                <a:close/>
                <a:moveTo>
                  <a:pt x="141" y="226"/>
                </a:moveTo>
                <a:cubicBezTo>
                  <a:pt x="125" y="203"/>
                  <a:pt x="116" y="175"/>
                  <a:pt x="116" y="147"/>
                </a:cubicBezTo>
                <a:cubicBezTo>
                  <a:pt x="116" y="120"/>
                  <a:pt x="124" y="93"/>
                  <a:pt x="139" y="71"/>
                </a:cubicBezTo>
                <a:cubicBezTo>
                  <a:pt x="141" y="68"/>
                  <a:pt x="146" y="67"/>
                  <a:pt x="149" y="69"/>
                </a:cubicBezTo>
                <a:cubicBezTo>
                  <a:pt x="152" y="71"/>
                  <a:pt x="153" y="75"/>
                  <a:pt x="151" y="78"/>
                </a:cubicBezTo>
                <a:cubicBezTo>
                  <a:pt x="137" y="99"/>
                  <a:pt x="130" y="123"/>
                  <a:pt x="130" y="147"/>
                </a:cubicBezTo>
                <a:cubicBezTo>
                  <a:pt x="130" y="173"/>
                  <a:pt x="138" y="197"/>
                  <a:pt x="152" y="218"/>
                </a:cubicBezTo>
                <a:cubicBezTo>
                  <a:pt x="155" y="221"/>
                  <a:pt x="154" y="225"/>
                  <a:pt x="151" y="228"/>
                </a:cubicBezTo>
                <a:cubicBezTo>
                  <a:pt x="149" y="229"/>
                  <a:pt x="148" y="229"/>
                  <a:pt x="147" y="229"/>
                </a:cubicBezTo>
                <a:cubicBezTo>
                  <a:pt x="144" y="229"/>
                  <a:pt x="142" y="228"/>
                  <a:pt x="141" y="226"/>
                </a:cubicBezTo>
                <a:close/>
                <a:moveTo>
                  <a:pt x="189" y="193"/>
                </a:moveTo>
                <a:cubicBezTo>
                  <a:pt x="179" y="179"/>
                  <a:pt x="174" y="164"/>
                  <a:pt x="174" y="147"/>
                </a:cubicBezTo>
                <a:cubicBezTo>
                  <a:pt x="174" y="132"/>
                  <a:pt x="179" y="117"/>
                  <a:pt x="187" y="104"/>
                </a:cubicBezTo>
                <a:cubicBezTo>
                  <a:pt x="189" y="101"/>
                  <a:pt x="193" y="100"/>
                  <a:pt x="197" y="102"/>
                </a:cubicBezTo>
                <a:cubicBezTo>
                  <a:pt x="200" y="104"/>
                  <a:pt x="201" y="108"/>
                  <a:pt x="199" y="111"/>
                </a:cubicBezTo>
                <a:cubicBezTo>
                  <a:pt x="192" y="122"/>
                  <a:pt x="188" y="134"/>
                  <a:pt x="188" y="147"/>
                </a:cubicBezTo>
                <a:cubicBezTo>
                  <a:pt x="188" y="161"/>
                  <a:pt x="192" y="174"/>
                  <a:pt x="200" y="185"/>
                </a:cubicBezTo>
                <a:cubicBezTo>
                  <a:pt x="203" y="188"/>
                  <a:pt x="202" y="193"/>
                  <a:pt x="199" y="195"/>
                </a:cubicBezTo>
                <a:cubicBezTo>
                  <a:pt x="197" y="196"/>
                  <a:pt x="196" y="196"/>
                  <a:pt x="195" y="196"/>
                </a:cubicBezTo>
                <a:cubicBezTo>
                  <a:pt x="192" y="196"/>
                  <a:pt x="190" y="195"/>
                  <a:pt x="189" y="193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3501d24d35c_0_0"/>
          <p:cNvSpPr/>
          <p:nvPr/>
        </p:nvSpPr>
        <p:spPr>
          <a:xfrm>
            <a:off x="4437230" y="1205735"/>
            <a:ext cx="408541" cy="525880"/>
          </a:xfrm>
          <a:custGeom>
            <a:avLst/>
            <a:gdLst/>
            <a:ahLst/>
            <a:cxnLst/>
            <a:rect l="l" t="t" r="r" b="b"/>
            <a:pathLst>
              <a:path w="329" h="423" extrusionOk="0">
                <a:moveTo>
                  <a:pt x="296" y="66"/>
                </a:moveTo>
                <a:cubicBezTo>
                  <a:pt x="287" y="66"/>
                  <a:pt x="279" y="70"/>
                  <a:pt x="273" y="76"/>
                </a:cubicBezTo>
                <a:cubicBezTo>
                  <a:pt x="273" y="56"/>
                  <a:pt x="273" y="56"/>
                  <a:pt x="273" y="56"/>
                </a:cubicBezTo>
                <a:cubicBezTo>
                  <a:pt x="273" y="38"/>
                  <a:pt x="258" y="23"/>
                  <a:pt x="240" y="23"/>
                </a:cubicBezTo>
                <a:cubicBezTo>
                  <a:pt x="231" y="23"/>
                  <a:pt x="223" y="27"/>
                  <a:pt x="217" y="33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17" y="15"/>
                  <a:pt x="202" y="0"/>
                  <a:pt x="184" y="0"/>
                </a:cubicBezTo>
                <a:cubicBezTo>
                  <a:pt x="166" y="0"/>
                  <a:pt x="151" y="15"/>
                  <a:pt x="151" y="33"/>
                </a:cubicBezTo>
                <a:cubicBezTo>
                  <a:pt x="151" y="45"/>
                  <a:pt x="151" y="45"/>
                  <a:pt x="151" y="45"/>
                </a:cubicBezTo>
                <a:cubicBezTo>
                  <a:pt x="145" y="39"/>
                  <a:pt x="137" y="36"/>
                  <a:pt x="128" y="36"/>
                </a:cubicBezTo>
                <a:cubicBezTo>
                  <a:pt x="110" y="36"/>
                  <a:pt x="95" y="50"/>
                  <a:pt x="95" y="68"/>
                </a:cubicBezTo>
                <a:cubicBezTo>
                  <a:pt x="95" y="247"/>
                  <a:pt x="95" y="247"/>
                  <a:pt x="95" y="247"/>
                </a:cubicBezTo>
                <a:cubicBezTo>
                  <a:pt x="63" y="209"/>
                  <a:pt x="63" y="209"/>
                  <a:pt x="63" y="209"/>
                </a:cubicBezTo>
                <a:cubicBezTo>
                  <a:pt x="56" y="201"/>
                  <a:pt x="47" y="197"/>
                  <a:pt x="37" y="197"/>
                </a:cubicBezTo>
                <a:cubicBezTo>
                  <a:pt x="30" y="197"/>
                  <a:pt x="22" y="199"/>
                  <a:pt x="17" y="204"/>
                </a:cubicBezTo>
                <a:cubicBezTo>
                  <a:pt x="2" y="215"/>
                  <a:pt x="0" y="236"/>
                  <a:pt x="11" y="250"/>
                </a:cubicBezTo>
                <a:cubicBezTo>
                  <a:pt x="12" y="251"/>
                  <a:pt x="108" y="371"/>
                  <a:pt x="120" y="386"/>
                </a:cubicBezTo>
                <a:cubicBezTo>
                  <a:pt x="134" y="403"/>
                  <a:pt x="174" y="423"/>
                  <a:pt x="207" y="423"/>
                </a:cubicBezTo>
                <a:cubicBezTo>
                  <a:pt x="274" y="423"/>
                  <a:pt x="329" y="368"/>
                  <a:pt x="329" y="301"/>
                </a:cubicBezTo>
                <a:cubicBezTo>
                  <a:pt x="329" y="99"/>
                  <a:pt x="329" y="99"/>
                  <a:pt x="329" y="99"/>
                </a:cubicBezTo>
                <a:cubicBezTo>
                  <a:pt x="329" y="81"/>
                  <a:pt x="314" y="66"/>
                  <a:pt x="296" y="66"/>
                </a:cubicBezTo>
                <a:close/>
                <a:moveTo>
                  <a:pt x="319" y="301"/>
                </a:moveTo>
                <a:cubicBezTo>
                  <a:pt x="319" y="363"/>
                  <a:pt x="269" y="413"/>
                  <a:pt x="207" y="413"/>
                </a:cubicBezTo>
                <a:cubicBezTo>
                  <a:pt x="174" y="413"/>
                  <a:pt x="138" y="394"/>
                  <a:pt x="127" y="380"/>
                </a:cubicBezTo>
                <a:cubicBezTo>
                  <a:pt x="115" y="365"/>
                  <a:pt x="20" y="245"/>
                  <a:pt x="19" y="244"/>
                </a:cubicBezTo>
                <a:cubicBezTo>
                  <a:pt x="15" y="239"/>
                  <a:pt x="13" y="233"/>
                  <a:pt x="14" y="227"/>
                </a:cubicBezTo>
                <a:cubicBezTo>
                  <a:pt x="15" y="221"/>
                  <a:pt x="18" y="215"/>
                  <a:pt x="22" y="211"/>
                </a:cubicBezTo>
                <a:cubicBezTo>
                  <a:pt x="27" y="208"/>
                  <a:pt x="32" y="206"/>
                  <a:pt x="37" y="206"/>
                </a:cubicBezTo>
                <a:cubicBezTo>
                  <a:pt x="44" y="206"/>
                  <a:pt x="51" y="209"/>
                  <a:pt x="55" y="215"/>
                </a:cubicBezTo>
                <a:cubicBezTo>
                  <a:pt x="96" y="263"/>
                  <a:pt x="96" y="263"/>
                  <a:pt x="96" y="263"/>
                </a:cubicBezTo>
                <a:cubicBezTo>
                  <a:pt x="97" y="265"/>
                  <a:pt x="99" y="265"/>
                  <a:pt x="101" y="265"/>
                </a:cubicBezTo>
                <a:cubicBezTo>
                  <a:pt x="103" y="264"/>
                  <a:pt x="104" y="262"/>
                  <a:pt x="104" y="260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4" y="56"/>
                  <a:pt x="115" y="45"/>
                  <a:pt x="128" y="45"/>
                </a:cubicBezTo>
                <a:cubicBezTo>
                  <a:pt x="141" y="45"/>
                  <a:pt x="151" y="56"/>
                  <a:pt x="151" y="68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51" y="205"/>
                  <a:pt x="153" y="207"/>
                  <a:pt x="156" y="207"/>
                </a:cubicBezTo>
                <a:cubicBezTo>
                  <a:pt x="158" y="207"/>
                  <a:pt x="161" y="205"/>
                  <a:pt x="161" y="202"/>
                </a:cubicBezTo>
                <a:cubicBezTo>
                  <a:pt x="161" y="33"/>
                  <a:pt x="161" y="33"/>
                  <a:pt x="161" y="33"/>
                </a:cubicBezTo>
                <a:cubicBezTo>
                  <a:pt x="161" y="20"/>
                  <a:pt x="171" y="10"/>
                  <a:pt x="184" y="10"/>
                </a:cubicBezTo>
                <a:cubicBezTo>
                  <a:pt x="197" y="10"/>
                  <a:pt x="207" y="20"/>
                  <a:pt x="207" y="33"/>
                </a:cubicBezTo>
                <a:cubicBezTo>
                  <a:pt x="207" y="191"/>
                  <a:pt x="207" y="191"/>
                  <a:pt x="207" y="191"/>
                </a:cubicBezTo>
                <a:cubicBezTo>
                  <a:pt x="207" y="193"/>
                  <a:pt x="209" y="195"/>
                  <a:pt x="212" y="195"/>
                </a:cubicBezTo>
                <a:cubicBezTo>
                  <a:pt x="215" y="195"/>
                  <a:pt x="217" y="193"/>
                  <a:pt x="217" y="191"/>
                </a:cubicBezTo>
                <a:cubicBezTo>
                  <a:pt x="217" y="56"/>
                  <a:pt x="217" y="56"/>
                  <a:pt x="217" y="56"/>
                </a:cubicBezTo>
                <a:cubicBezTo>
                  <a:pt x="217" y="43"/>
                  <a:pt x="227" y="33"/>
                  <a:pt x="240" y="33"/>
                </a:cubicBezTo>
                <a:cubicBezTo>
                  <a:pt x="253" y="33"/>
                  <a:pt x="263" y="43"/>
                  <a:pt x="263" y="56"/>
                </a:cubicBezTo>
                <a:cubicBezTo>
                  <a:pt x="263" y="199"/>
                  <a:pt x="263" y="199"/>
                  <a:pt x="263" y="199"/>
                </a:cubicBezTo>
                <a:cubicBezTo>
                  <a:pt x="263" y="201"/>
                  <a:pt x="265" y="203"/>
                  <a:pt x="268" y="203"/>
                </a:cubicBezTo>
                <a:cubicBezTo>
                  <a:pt x="271" y="203"/>
                  <a:pt x="273" y="201"/>
                  <a:pt x="273" y="199"/>
                </a:cubicBezTo>
                <a:cubicBezTo>
                  <a:pt x="273" y="99"/>
                  <a:pt x="273" y="99"/>
                  <a:pt x="273" y="99"/>
                </a:cubicBezTo>
                <a:cubicBezTo>
                  <a:pt x="273" y="86"/>
                  <a:pt x="283" y="75"/>
                  <a:pt x="296" y="75"/>
                </a:cubicBezTo>
                <a:cubicBezTo>
                  <a:pt x="309" y="75"/>
                  <a:pt x="319" y="86"/>
                  <a:pt x="319" y="99"/>
                </a:cubicBezTo>
                <a:lnTo>
                  <a:pt x="319" y="30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3501d24d35c_0_0"/>
          <p:cNvSpPr/>
          <p:nvPr/>
        </p:nvSpPr>
        <p:spPr>
          <a:xfrm>
            <a:off x="8551494" y="3816923"/>
            <a:ext cx="17823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Subject to QA and republishing by the platform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0b033d9c3_4_58"/>
          <p:cNvSpPr txBox="1">
            <a:spLocks noGrp="1"/>
          </p:cNvSpPr>
          <p:nvPr>
            <p:ph type="title"/>
          </p:nvPr>
        </p:nvSpPr>
        <p:spPr>
          <a:xfrm>
            <a:off x="360000" y="612720"/>
            <a:ext cx="11470200" cy="23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6000"/>
              <a:t>Country data</a:t>
            </a:r>
            <a:endParaRPr sz="60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350b033d9c3_4_58"/>
          <p:cNvSpPr txBox="1">
            <a:spLocks noGrp="1"/>
          </p:cNvSpPr>
          <p:nvPr>
            <p:ph type="subTitle" idx="4294967295"/>
          </p:nvPr>
        </p:nvSpPr>
        <p:spPr>
          <a:xfrm>
            <a:off x="360000" y="3429000"/>
            <a:ext cx="11470200" cy="2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endParaRPr sz="24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91" name="Google Shape;291;g350b033d9c3_4_58"/>
          <p:cNvSpPr txBox="1">
            <a:spLocks noGrp="1"/>
          </p:cNvSpPr>
          <p:nvPr>
            <p:ph type="sldNum" idx="12"/>
          </p:nvPr>
        </p:nvSpPr>
        <p:spPr>
          <a:xfrm>
            <a:off x="360000" y="6538320"/>
            <a:ext cx="37098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13</a:t>
            </a:fld>
            <a:endParaRPr sz="9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24c1b5c27_0_37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Structured datasets</a:t>
            </a:r>
            <a:endParaRPr/>
          </a:p>
        </p:txBody>
      </p:sp>
      <p:sp>
        <p:nvSpPr>
          <p:cNvPr id="298" name="Google Shape;298;g3524c1b5c27_0_37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299" name="Google Shape;299;g3524c1b5c27_0_37"/>
          <p:cNvSpPr txBox="1">
            <a:spLocks noGrp="1"/>
          </p:cNvSpPr>
          <p:nvPr>
            <p:ph type="body" idx="1"/>
          </p:nvPr>
        </p:nvSpPr>
        <p:spPr>
          <a:xfrm>
            <a:off x="360000" y="2067525"/>
            <a:ext cx="10884000" cy="4112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590"/>
              <a:t>In the context of the ACQF QCP, </a:t>
            </a:r>
            <a:r>
              <a:rPr lang="en-GB" sz="2590" b="1"/>
              <a:t>structured data</a:t>
            </a:r>
            <a:r>
              <a:rPr lang="en-GB" sz="2590"/>
              <a:t> means:</a:t>
            </a:r>
            <a:endParaRPr sz="2590"/>
          </a:p>
          <a:p>
            <a:pPr marL="457200" lvl="0" indent="-39306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90"/>
              <a:buChar char="•"/>
            </a:pPr>
            <a:r>
              <a:rPr lang="en-GB" sz="2590"/>
              <a:t>Information about qualifications is organised in a predefined, standardised way, following a specific model. </a:t>
            </a:r>
            <a:endParaRPr sz="2590"/>
          </a:p>
          <a:p>
            <a:pPr marL="457200" lvl="0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Char char="•"/>
            </a:pPr>
            <a:r>
              <a:rPr lang="en-GB" sz="2590"/>
              <a:t>Each piece of information, is captured in a specific field that a machine can recognise and understand (such as qualification title, awarding body, education level, or learning outcomes)</a:t>
            </a:r>
            <a:endParaRPr sz="2590"/>
          </a:p>
          <a:p>
            <a:pPr marL="457200" lvl="0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Char char="•"/>
            </a:pPr>
            <a:r>
              <a:rPr lang="en-GB" sz="2590"/>
              <a:t>The machine can understand the relationship between various fields</a:t>
            </a:r>
            <a:endParaRPr sz="2590"/>
          </a:p>
          <a:p>
            <a:pPr marL="457200" lvl="0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Char char="•"/>
            </a:pPr>
            <a:r>
              <a:rPr lang="en-GB" sz="2590"/>
              <a:t>Structured data is commonly stored in a database and structured files (like JSON-LD)</a:t>
            </a:r>
            <a:endParaRPr sz="259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01d24d35c_1_95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Verification of database status and publication methods</a:t>
            </a:r>
            <a:endParaRPr/>
          </a:p>
        </p:txBody>
      </p:sp>
      <p:sp>
        <p:nvSpPr>
          <p:cNvPr id="306" name="Google Shape;306;g3501d24d35c_1_95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15</a:t>
            </a:fld>
            <a:endParaRPr/>
          </a:p>
        </p:txBody>
      </p:sp>
      <p:graphicFrame>
        <p:nvGraphicFramePr>
          <p:cNvPr id="307" name="Google Shape;307;g3501d24d35c_1_95"/>
          <p:cNvGraphicFramePr/>
          <p:nvPr/>
        </p:nvGraphicFramePr>
        <p:xfrm>
          <a:off x="6922300" y="2944725"/>
          <a:ext cx="4618150" cy="2889275"/>
        </p:xfrm>
        <a:graphic>
          <a:graphicData uri="http://schemas.openxmlformats.org/drawingml/2006/table">
            <a:tbl>
              <a:tblPr>
                <a:noFill/>
                <a:tableStyleId>{85F5BA76-EE69-4CCF-AA12-C47F9ED8AABC}</a:tableStyleId>
              </a:tblPr>
              <a:tblGrid>
                <a:gridCol w="214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Angola</a:t>
                      </a:r>
                      <a:endParaRPr sz="15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Yes</a:t>
                      </a:r>
                      <a:endParaRPr sz="15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Kenya</a:t>
                      </a:r>
                      <a:endParaRPr sz="15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Yes</a:t>
                      </a:r>
                      <a:endParaRPr sz="15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Sierra Leone</a:t>
                      </a:r>
                      <a:endParaRPr sz="15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Yes</a:t>
                      </a:r>
                      <a:endParaRPr sz="15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South Africa</a:t>
                      </a:r>
                      <a:endParaRPr sz="15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Yes</a:t>
                      </a:r>
                      <a:endParaRPr sz="15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The Democratic Republic of the Congo</a:t>
                      </a:r>
                      <a:endParaRPr sz="15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Yes</a:t>
                      </a:r>
                      <a:endParaRPr sz="15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8" name="Google Shape;308;g3501d24d35c_1_95"/>
          <p:cNvSpPr txBox="1">
            <a:spLocks noGrp="1"/>
          </p:cNvSpPr>
          <p:nvPr>
            <p:ph type="body" idx="1"/>
          </p:nvPr>
        </p:nvSpPr>
        <p:spPr>
          <a:xfrm>
            <a:off x="360000" y="2067525"/>
            <a:ext cx="6146400" cy="4060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305"/>
              <a:t>The survey on automated data exchange (November 2024) showed that only </a:t>
            </a:r>
            <a:r>
              <a:rPr lang="en-GB" sz="2305" b="1"/>
              <a:t>a few countries</a:t>
            </a:r>
            <a:r>
              <a:rPr lang="en-GB" sz="2305"/>
              <a:t> have structured data and thus would be capable to perform an </a:t>
            </a:r>
            <a:r>
              <a:rPr lang="en-GB" sz="2305" b="1"/>
              <a:t>automatic data upload.</a:t>
            </a:r>
            <a:endParaRPr sz="2305" b="1"/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305" b="1"/>
          </a:p>
        </p:txBody>
      </p:sp>
      <p:sp>
        <p:nvSpPr>
          <p:cNvPr id="309" name="Google Shape;309;g3501d24d35c_1_95"/>
          <p:cNvSpPr txBox="1"/>
          <p:nvPr/>
        </p:nvSpPr>
        <p:spPr>
          <a:xfrm>
            <a:off x="6922300" y="5800575"/>
            <a:ext cx="5866200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Source: ACQF QCP Survey on Automated Data Exchange (November 2024)</a:t>
            </a:r>
            <a:endParaRPr sz="11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10" name="Google Shape;310;g3501d24d35c_1_95"/>
          <p:cNvSpPr txBox="1"/>
          <p:nvPr/>
        </p:nvSpPr>
        <p:spPr>
          <a:xfrm>
            <a:off x="6827325" y="2067525"/>
            <a:ext cx="4808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Does your register use </a:t>
            </a:r>
            <a:r>
              <a:rPr lang="en-GB" sz="1500" b="1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structured data storage</a:t>
            </a:r>
            <a:r>
              <a:rPr lang="en-GB" sz="15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? e.g. relational database, graph database, firmly structured spreadsheet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4e25a91355_0_5"/>
          <p:cNvSpPr txBox="1">
            <a:spLocks noGrp="1"/>
          </p:cNvSpPr>
          <p:nvPr>
            <p:ph type="sldNum" idx="12"/>
          </p:nvPr>
        </p:nvSpPr>
        <p:spPr>
          <a:xfrm>
            <a:off x="348449" y="6508141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16</a:t>
            </a:fld>
            <a:endParaRPr/>
          </a:p>
        </p:txBody>
      </p:sp>
      <p:graphicFrame>
        <p:nvGraphicFramePr>
          <p:cNvPr id="317" name="Google Shape;317;g34e25a91355_0_5"/>
          <p:cNvGraphicFramePr/>
          <p:nvPr/>
        </p:nvGraphicFramePr>
        <p:xfrm>
          <a:off x="6334600" y="1571513"/>
          <a:ext cx="5556950" cy="4769760"/>
        </p:xfrm>
        <a:graphic>
          <a:graphicData uri="http://schemas.openxmlformats.org/drawingml/2006/table">
            <a:tbl>
              <a:tblPr>
                <a:noFill/>
                <a:tableStyleId>{85F5BA76-EE69-4CCF-AA12-C47F9ED8AABC}</a:tableStyleId>
              </a:tblPr>
              <a:tblGrid>
                <a:gridCol w="188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Angola</a:t>
                      </a:r>
                      <a:endParaRPr sz="13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Both</a:t>
                      </a:r>
                      <a:endParaRPr sz="13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Cape Verde</a:t>
                      </a:r>
                      <a:endParaRPr sz="13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Curation via Portal</a:t>
                      </a:r>
                      <a:endParaRPr sz="13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Eswatini</a:t>
                      </a:r>
                      <a:endParaRPr sz="13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Both</a:t>
                      </a:r>
                      <a:endParaRPr sz="13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Guiné-Bissau</a:t>
                      </a:r>
                      <a:endParaRPr sz="13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Both</a:t>
                      </a:r>
                      <a:endParaRPr sz="13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Kenya</a:t>
                      </a:r>
                      <a:endParaRPr sz="13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Both</a:t>
                      </a:r>
                      <a:endParaRPr sz="13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Mauritius</a:t>
                      </a:r>
                      <a:endParaRPr sz="13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Both</a:t>
                      </a:r>
                      <a:endParaRPr sz="13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Mozambique</a:t>
                      </a:r>
                      <a:endParaRPr sz="13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Curation via Portal</a:t>
                      </a:r>
                      <a:endParaRPr sz="13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Seychelles</a:t>
                      </a:r>
                      <a:endParaRPr sz="13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Curation via Portal</a:t>
                      </a:r>
                      <a:endParaRPr sz="13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Sierra Leone</a:t>
                      </a:r>
                      <a:endParaRPr sz="13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Both</a:t>
                      </a:r>
                      <a:endParaRPr sz="13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South Africa</a:t>
                      </a:r>
                      <a:endParaRPr sz="13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Both</a:t>
                      </a:r>
                      <a:endParaRPr sz="13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The Democratic Republic of the Congo</a:t>
                      </a:r>
                      <a:endParaRPr sz="13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Both</a:t>
                      </a:r>
                      <a:endParaRPr sz="13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Tunisie</a:t>
                      </a:r>
                      <a:endParaRPr sz="13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Curation via Portal</a:t>
                      </a:r>
                      <a:endParaRPr sz="13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18" name="Google Shape;318;g34e25a91355_0_5"/>
          <p:cNvSpPr txBox="1"/>
          <p:nvPr/>
        </p:nvSpPr>
        <p:spPr>
          <a:xfrm>
            <a:off x="256000" y="522825"/>
            <a:ext cx="11046300" cy="10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endParaRPr sz="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0" i="0" u="none" strike="noStrike" cap="non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Publication methods: answers from the QCP Onboarding Webinar #2</a:t>
            </a:r>
            <a:endParaRPr sz="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34e25a91355_0_5"/>
          <p:cNvSpPr txBox="1">
            <a:spLocks noGrp="1"/>
          </p:cNvSpPr>
          <p:nvPr>
            <p:ph type="body" idx="1"/>
          </p:nvPr>
        </p:nvSpPr>
        <p:spPr>
          <a:xfrm>
            <a:off x="348450" y="1886425"/>
            <a:ext cx="57072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2000"/>
              <a:buNone/>
            </a:pPr>
            <a:r>
              <a:rPr lang="en-GB" sz="2500"/>
              <a:t>The table summarises the preferred publication methods selected by countries during a webinar with the contact persons.</a:t>
            </a: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2000"/>
              <a:buNone/>
            </a:pPr>
            <a:r>
              <a:rPr lang="en-GB" sz="2500"/>
              <a:t>Options included:</a:t>
            </a:r>
            <a:endParaRPr sz="2500"/>
          </a:p>
          <a:p>
            <a:pPr marL="457200" lvl="0" indent="-287972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44000"/>
              <a:buChar char="●"/>
            </a:pPr>
            <a:r>
              <a:rPr lang="en-GB" sz="2500"/>
              <a:t>Manual curation via the QCP portal</a:t>
            </a:r>
            <a:endParaRPr sz="2500"/>
          </a:p>
          <a:p>
            <a:pPr marL="457200" lvl="0" indent="-28797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4000"/>
              <a:buChar char="●"/>
            </a:pPr>
            <a:r>
              <a:rPr lang="en-GB" sz="2500"/>
              <a:t>Automatic data import</a:t>
            </a:r>
            <a:endParaRPr sz="2500"/>
          </a:p>
          <a:p>
            <a:pPr marL="457200" lvl="0" indent="-28797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4000"/>
              <a:buChar char="●"/>
            </a:pPr>
            <a:r>
              <a:rPr lang="en-GB" sz="2500"/>
              <a:t>A combination of both (organisation dependent)</a:t>
            </a: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2000"/>
              <a:buNone/>
            </a:pP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2000"/>
              <a:buNone/>
            </a:pPr>
            <a:endParaRPr sz="2500"/>
          </a:p>
        </p:txBody>
      </p:sp>
      <p:sp>
        <p:nvSpPr>
          <p:cNvPr id="320" name="Google Shape;320;g34e25a91355_0_5"/>
          <p:cNvSpPr txBox="1"/>
          <p:nvPr/>
        </p:nvSpPr>
        <p:spPr>
          <a:xfrm>
            <a:off x="6272425" y="6298225"/>
            <a:ext cx="5866200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Source: ACQF QCP Interactive Poll during the session 2 for QCP Contact Persons (04 December 2024)</a:t>
            </a:r>
            <a:endParaRPr sz="10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21" name="Google Shape;321;g34e25a91355_0_5"/>
          <p:cNvSpPr txBox="1"/>
          <p:nvPr/>
        </p:nvSpPr>
        <p:spPr>
          <a:xfrm>
            <a:off x="6272425" y="1123125"/>
            <a:ext cx="4736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Which </a:t>
            </a:r>
            <a:r>
              <a:rPr lang="en-GB" sz="1500" b="1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publication method </a:t>
            </a:r>
            <a:r>
              <a:rPr lang="en-GB" sz="15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do you aim to use?</a:t>
            </a:r>
            <a:endParaRPr sz="15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D041CF-3218-1F49-D0C2-293B26BEA1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 smtClean="0"/>
              <a:t>17</a:t>
            </a:fld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318ED40-3826-2F2E-FB2F-F03A8E1A3259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693" y="1742703"/>
            <a:ext cx="2371696" cy="23716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69FE22-CDE6-BE07-CEA7-C1C97BE35F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>
                <a:solidFill>
                  <a:srgbClr val="000000"/>
                </a:solidFill>
              </a:rPr>
              <a:t>In case the information for your country was not correct or missing, does your country currently use a structured database for storing qualifications (e.g. relational database, graph database, spreadsheet)?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03CD7-B06C-9874-E8FB-D8A2579B0888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85000" lnSpcReduction="10000"/>
          </a:bodyPr>
          <a:lstStyle/>
          <a:p>
            <a:r>
              <a:rPr lang="en-GB" sz="2600">
                <a:solidFill>
                  <a:srgbClr val="FFFFFF"/>
                </a:solidFill>
              </a:rPr>
              <a:t>The </a:t>
            </a:r>
            <a:r>
              <a:rPr lang="en-GB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GB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8A5C732-8770-DE0D-7FD2-73E2B3AC2BDA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9" name="Trapezoid 8">
            <a:extLst>
              <a:ext uri="{FF2B5EF4-FFF2-40B4-BE49-F238E27FC236}">
                <a16:creationId xmlns:a16="http://schemas.microsoft.com/office/drawing/2014/main" id="{173C398F-4030-EE0D-F7A3-41B805323F39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GB" sz="2600" b="1">
                <a:solidFill>
                  <a:srgbClr val="198038"/>
                </a:solidFill>
              </a:rPr>
              <a:t>Do not edit
</a:t>
            </a:r>
            <a:r>
              <a:rPr lang="en-GB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GB" sz="2200">
              <a:solidFill>
                <a:srgbClr val="198038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34EE5D5-C781-2365-C5CD-25F02F9D294D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775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2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03</a:t>
            </a:r>
            <a:endParaRPr/>
          </a:p>
        </p:txBody>
      </p:sp>
      <p:sp>
        <p:nvSpPr>
          <p:cNvPr id="335" name="Google Shape;335;p42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9628000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en-GB"/>
              <a:t>Intro to User Interface &amp; Mockups</a:t>
            </a:r>
            <a:endParaRPr/>
          </a:p>
        </p:txBody>
      </p:sp>
      <p:sp>
        <p:nvSpPr>
          <p:cNvPr id="336" name="Google Shape;336;p42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501d24d35c_1_32"/>
          <p:cNvSpPr txBox="1">
            <a:spLocks noGrp="1"/>
          </p:cNvSpPr>
          <p:nvPr>
            <p:ph type="title"/>
          </p:nvPr>
        </p:nvSpPr>
        <p:spPr>
          <a:xfrm>
            <a:off x="360000" y="615600"/>
            <a:ext cx="114675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 sz="4400" b="1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Sections of User Interface</a:t>
            </a:r>
            <a:endParaRPr sz="44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3501d24d35c_1_32"/>
          <p:cNvSpPr txBox="1">
            <a:spLocks noGrp="1"/>
          </p:cNvSpPr>
          <p:nvPr>
            <p:ph type="body" idx="1"/>
          </p:nvPr>
        </p:nvSpPr>
        <p:spPr>
          <a:xfrm>
            <a:off x="352440" y="2136240"/>
            <a:ext cx="114750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82A"/>
              </a:buClr>
              <a:buSzPts val="2800"/>
              <a:buFont typeface="Arial"/>
              <a:buChar char="•"/>
            </a:pPr>
            <a:r>
              <a:rPr lang="en-GB"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Curator user interface: </a:t>
            </a:r>
            <a:r>
              <a:rPr lang="en-GB" sz="2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Provides an interface for curating and editing individual qualifications directly within visual forms.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24282A"/>
              </a:buClr>
              <a:buSzPts val="2800"/>
              <a:buFont typeface="Arial"/>
              <a:buChar char="•"/>
            </a:pPr>
            <a:r>
              <a:rPr lang="en-GB"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General Public user interface: </a:t>
            </a:r>
            <a:r>
              <a:rPr lang="en-GB" sz="2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Enables the general public to view and explore qualifications.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24282A"/>
              </a:buClr>
              <a:buSzPts val="2800"/>
              <a:buFont typeface="Arial"/>
              <a:buChar char="•"/>
            </a:pPr>
            <a:r>
              <a:rPr lang="en-GB"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Import Service user interface: </a:t>
            </a:r>
            <a:r>
              <a:rPr lang="en-GB" sz="2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Facilitates the bulk import of qualifications from existing databases.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3501d24d35c_1_32"/>
          <p:cNvSpPr txBox="1">
            <a:spLocks noGrp="1"/>
          </p:cNvSpPr>
          <p:nvPr>
            <p:ph type="sldNum" idx="12"/>
          </p:nvPr>
        </p:nvSpPr>
        <p:spPr>
          <a:xfrm>
            <a:off x="360000" y="6538320"/>
            <a:ext cx="37098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 sz="900" b="0" u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lang="en-GB" sz="900" b="0" u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19</a:t>
            </a:fld>
            <a:endParaRPr sz="900" b="0" u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01</a:t>
            </a:r>
            <a:endParaRPr/>
          </a:p>
        </p:txBody>
      </p:sp>
      <p:sp>
        <p:nvSpPr>
          <p:cNvPr id="138" name="Google Shape;138;p5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9628000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en-GB"/>
              <a:t>Opening and welcome</a:t>
            </a:r>
            <a:endParaRPr/>
          </a:p>
        </p:txBody>
      </p:sp>
      <p:sp>
        <p:nvSpPr>
          <p:cNvPr id="139" name="Google Shape;139;p5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01d24d35c_1_38"/>
          <p:cNvSpPr txBox="1">
            <a:spLocks noGrp="1"/>
          </p:cNvSpPr>
          <p:nvPr>
            <p:ph type="title"/>
          </p:nvPr>
        </p:nvSpPr>
        <p:spPr>
          <a:xfrm>
            <a:off x="360000" y="615600"/>
            <a:ext cx="114675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 sz="4400" b="1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Sections of User Interface</a:t>
            </a:r>
            <a:endParaRPr sz="44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3501d24d35c_1_38"/>
          <p:cNvSpPr txBox="1">
            <a:spLocks noGrp="1"/>
          </p:cNvSpPr>
          <p:nvPr>
            <p:ph type="body" idx="1"/>
          </p:nvPr>
        </p:nvSpPr>
        <p:spPr>
          <a:xfrm>
            <a:off x="352440" y="2136240"/>
            <a:ext cx="114750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82A"/>
              </a:buClr>
              <a:buSzPts val="2800"/>
              <a:buFont typeface="Arial"/>
              <a:buChar char="•"/>
            </a:pPr>
            <a:r>
              <a:rPr lang="en-GB" sz="2800" b="1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rPr>
              <a:t>Curator user interface: </a:t>
            </a:r>
            <a:r>
              <a:rPr lang="en-GB" sz="28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rPr>
              <a:t>Provides an interface for curating and editing individual qualifications directly within visual forms.</a:t>
            </a:r>
            <a:endParaRPr sz="2800" b="0" i="0" u="none" strike="noStrike" cap="non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24282A"/>
              </a:buClr>
              <a:buSzPts val="2800"/>
              <a:buFont typeface="Arial"/>
              <a:buChar char="•"/>
            </a:pPr>
            <a:r>
              <a:rPr lang="en-GB" sz="2800" b="1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rPr>
              <a:t>General Public user interface: </a:t>
            </a:r>
            <a:r>
              <a:rPr lang="en-GB" sz="28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rPr>
              <a:t>Enables the general public to view and explore qualifications.</a:t>
            </a:r>
            <a:endParaRPr sz="2800" b="0" i="0" u="none" strike="noStrike" cap="non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24282A"/>
              </a:buClr>
              <a:buSzPts val="2800"/>
              <a:buFont typeface="Arial"/>
              <a:buChar char="•"/>
            </a:pPr>
            <a:r>
              <a:rPr lang="en-GB" sz="2800" b="1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Import Service user interface: </a:t>
            </a:r>
            <a:r>
              <a:rPr lang="en-GB" sz="28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Facilitates the bulk import of qualifications from existing databases</a:t>
            </a:r>
            <a:r>
              <a:rPr lang="en-GB" sz="28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rPr>
              <a:t>.</a:t>
            </a:r>
            <a:endParaRPr sz="2800" b="0" i="0" u="none" strike="noStrike" cap="non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3501d24d35c_1_38"/>
          <p:cNvSpPr txBox="1">
            <a:spLocks noGrp="1"/>
          </p:cNvSpPr>
          <p:nvPr>
            <p:ph type="sldNum" idx="12"/>
          </p:nvPr>
        </p:nvSpPr>
        <p:spPr>
          <a:xfrm>
            <a:off x="360000" y="6538320"/>
            <a:ext cx="37098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 sz="900" b="0" u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lang="en-GB" sz="900" b="0" u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20</a:t>
            </a:fld>
            <a:endParaRPr sz="900" b="0" u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01d24d35c_1_78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Demonstration - Data Import</a:t>
            </a:r>
            <a:br>
              <a:rPr lang="en-GB"/>
            </a:br>
            <a:r>
              <a:rPr lang="en-GB" sz="2800">
                <a:solidFill>
                  <a:srgbClr val="38761D"/>
                </a:solidFill>
              </a:rPr>
              <a:t>FIGMA Mock-ups</a:t>
            </a:r>
            <a:r>
              <a:rPr lang="en-GB"/>
              <a:t>  </a:t>
            </a:r>
            <a:endParaRPr/>
          </a:p>
        </p:txBody>
      </p:sp>
      <p:sp>
        <p:nvSpPr>
          <p:cNvPr id="357" name="Google Shape;357;g3501d24d35c_1_78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358" name="Google Shape;358;g3501d24d35c_1_78"/>
          <p:cNvSpPr txBox="1">
            <a:spLocks noGrp="1"/>
          </p:cNvSpPr>
          <p:nvPr>
            <p:ph type="body" idx="1"/>
          </p:nvPr>
        </p:nvSpPr>
        <p:spPr>
          <a:xfrm>
            <a:off x="358361" y="2390515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Basics: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GB" b="1"/>
              <a:t>API </a:t>
            </a:r>
            <a:r>
              <a:rPr lang="en-GB"/>
              <a:t>- Application Programming Interface - communication bridge between two systems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For </a:t>
            </a:r>
            <a:r>
              <a:rPr lang="en-GB" b="1"/>
              <a:t>QCP</a:t>
            </a:r>
            <a:r>
              <a:rPr lang="en-GB"/>
              <a:t>: allows NQDs to automatically send qualifications data without manual log-in (alternative to Curator portal)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Requires a unique </a:t>
            </a:r>
            <a:r>
              <a:rPr lang="en-GB" b="1"/>
              <a:t>API key</a:t>
            </a:r>
            <a:r>
              <a:rPr lang="en-GB"/>
              <a:t> → secure code that identifies the sending organisations (authenticated, trusted and assign to national virtual spaces)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0b033d9c3_0_8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Demonstration - Data Import</a:t>
            </a:r>
            <a:br>
              <a:rPr lang="en-GB"/>
            </a:br>
            <a:r>
              <a:rPr lang="en-GB" sz="2800">
                <a:solidFill>
                  <a:srgbClr val="38761D"/>
                </a:solidFill>
              </a:rPr>
              <a:t>FIGMA Mock-ups</a:t>
            </a:r>
            <a:r>
              <a:rPr lang="en-GB"/>
              <a:t>  </a:t>
            </a:r>
            <a:endParaRPr/>
          </a:p>
        </p:txBody>
      </p:sp>
      <p:sp>
        <p:nvSpPr>
          <p:cNvPr id="365" name="Google Shape;365;g350b033d9c3_0_8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366" name="Google Shape;366;g350b033d9c3_0_8"/>
          <p:cNvSpPr txBox="1">
            <a:spLocks noGrp="1"/>
          </p:cNvSpPr>
          <p:nvPr>
            <p:ph type="body" idx="1"/>
          </p:nvPr>
        </p:nvSpPr>
        <p:spPr>
          <a:xfrm>
            <a:off x="358361" y="2390515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Let’s have a look at the Mock-Ups …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58E4E1-01A7-B851-D108-4FED9CF688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 smtClean="0"/>
              <a:t>23</a:t>
            </a:fld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6998D69-1789-8A69-2266-806A52C678C7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693" y="1742703"/>
            <a:ext cx="2371696" cy="23716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705919-5C9F-BA6B-B4DA-7B29BC92640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300" b="1">
                <a:solidFill>
                  <a:srgbClr val="000000"/>
                </a:solidFill>
              </a:rPr>
              <a:t>Do you have any questions or observations on the User Interface for the automated publication?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E98B2-220C-1F8C-D9A7-EF0624A3D8D9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85000" lnSpcReduction="10000"/>
          </a:bodyPr>
          <a:lstStyle/>
          <a:p>
            <a:r>
              <a:rPr lang="en-GB" sz="2600">
                <a:solidFill>
                  <a:srgbClr val="FFFFFF"/>
                </a:solidFill>
              </a:rPr>
              <a:t>The </a:t>
            </a:r>
            <a:r>
              <a:rPr lang="en-GB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GB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EC3F58C-C17F-6CAE-D2BA-0E3F2F72D944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9" name="Trapezoid 8">
            <a:extLst>
              <a:ext uri="{FF2B5EF4-FFF2-40B4-BE49-F238E27FC236}">
                <a16:creationId xmlns:a16="http://schemas.microsoft.com/office/drawing/2014/main" id="{C5432535-C08F-14A9-8EB6-4A048271F28F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GB" sz="2600" b="1">
                <a:solidFill>
                  <a:srgbClr val="198038"/>
                </a:solidFill>
              </a:rPr>
              <a:t>Do not edit
</a:t>
            </a:r>
            <a:r>
              <a:rPr lang="en-GB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GB" sz="2200">
              <a:solidFill>
                <a:srgbClr val="198038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DF60818-8531-95D9-5F61-C1C5E4B864EA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0840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3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04</a:t>
            </a:r>
            <a:endParaRPr/>
          </a:p>
        </p:txBody>
      </p:sp>
      <p:sp>
        <p:nvSpPr>
          <p:cNvPr id="380" name="Google Shape;380;p43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9628000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765"/>
              <a:buNone/>
            </a:pPr>
            <a:r>
              <a:rPr lang="en-GB"/>
              <a:t>Open discussion: current database status</a:t>
            </a:r>
            <a:endParaRPr/>
          </a:p>
        </p:txBody>
      </p:sp>
      <p:sp>
        <p:nvSpPr>
          <p:cNvPr id="381" name="Google Shape;381;p43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52832a0eed_1_15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Open discussion on current database status and country commitments</a:t>
            </a:r>
            <a:endParaRPr/>
          </a:p>
        </p:txBody>
      </p:sp>
      <p:sp>
        <p:nvSpPr>
          <p:cNvPr id="388" name="Google Shape;388;g352832a0eed_1_15"/>
          <p:cNvSpPr txBox="1">
            <a:spLocks noGrp="1"/>
          </p:cNvSpPr>
          <p:nvPr>
            <p:ph type="body" idx="1"/>
          </p:nvPr>
        </p:nvSpPr>
        <p:spPr>
          <a:xfrm>
            <a:off x="358361" y="2390515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In this section, we invite you to: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Further reflect on and verify the current national situations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Share experiences and insights with peers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Share what support is needed to make progress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Discuss realistic commitments toward automated publication</a:t>
            </a:r>
            <a:endParaRPr/>
          </a:p>
        </p:txBody>
      </p:sp>
      <p:sp>
        <p:nvSpPr>
          <p:cNvPr id="389" name="Google Shape;389;g352832a0eed_1_15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01d24d35c_2_8"/>
          <p:cNvSpPr txBox="1">
            <a:spLocks noGrp="1"/>
          </p:cNvSpPr>
          <p:nvPr>
            <p:ph type="title"/>
          </p:nvPr>
        </p:nvSpPr>
        <p:spPr>
          <a:xfrm>
            <a:off x="360000" y="615426"/>
            <a:ext cx="11467800" cy="11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Baseline analysis</a:t>
            </a:r>
            <a:endParaRPr/>
          </a:p>
        </p:txBody>
      </p:sp>
      <p:sp>
        <p:nvSpPr>
          <p:cNvPr id="396" name="Google Shape;396;g3501d24d35c_2_8"/>
          <p:cNvSpPr txBox="1">
            <a:spLocks noGrp="1"/>
          </p:cNvSpPr>
          <p:nvPr>
            <p:ph type="body" idx="1"/>
          </p:nvPr>
        </p:nvSpPr>
        <p:spPr>
          <a:xfrm>
            <a:off x="356240" y="2031825"/>
            <a:ext cx="64149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600" b="1"/>
              <a:t>Data entry</a:t>
            </a:r>
            <a:r>
              <a:rPr lang="en-GB" sz="2600"/>
              <a:t>:</a:t>
            </a:r>
            <a:endParaRPr sz="2600"/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en-GB" sz="2200"/>
              <a:t>Centralised: Botswana, Cabo Verde, Namibia, Seychelles, Zambia</a:t>
            </a:r>
            <a:endParaRPr sz="2200"/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GB" sz="2200"/>
              <a:t>Decentralised: Ghana, Mauritius, South Africa</a:t>
            </a:r>
            <a:r>
              <a:rPr lang="en-GB" sz="2200">
                <a:highlight>
                  <a:srgbClr val="FFFF00"/>
                </a:highlight>
              </a:rPr>
              <a:t> 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600" b="1"/>
              <a:t>Updates</a:t>
            </a:r>
            <a:r>
              <a:rPr lang="en-GB" sz="2600"/>
              <a:t>: near to real time</a:t>
            </a: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File format</a:t>
            </a:r>
            <a:r>
              <a:rPr lang="en-GB"/>
              <a:t>: great variety</a:t>
            </a:r>
            <a:endParaRPr/>
          </a:p>
        </p:txBody>
      </p:sp>
      <p:sp>
        <p:nvSpPr>
          <p:cNvPr id="397" name="Google Shape;397;g3501d24d35c_2_8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26</a:t>
            </a:fld>
            <a:endParaRPr/>
          </a:p>
        </p:txBody>
      </p:sp>
      <p:graphicFrame>
        <p:nvGraphicFramePr>
          <p:cNvPr id="398" name="Google Shape;398;g3501d24d35c_2_8"/>
          <p:cNvGraphicFramePr/>
          <p:nvPr/>
        </p:nvGraphicFramePr>
        <p:xfrm>
          <a:off x="7122950" y="2181450"/>
          <a:ext cx="4849625" cy="4255620"/>
        </p:xfrm>
        <a:graphic>
          <a:graphicData uri="http://schemas.openxmlformats.org/drawingml/2006/table">
            <a:tbl>
              <a:tblPr>
                <a:noFill/>
                <a:tableStyleId>{85F5BA76-EE69-4CCF-AA12-C47F9ED8AABC}</a:tableStyleId>
              </a:tblPr>
              <a:tblGrid>
                <a:gridCol w="227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Botswana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Documents (PDF, doc, etc.)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Cabo Verde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Other (provided website link)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Ghana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Spreadsheet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Mauritius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Spreadsheet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Namibia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Relational database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Seychelles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Documents (PDF, doc, etc.)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Sierra Leone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Documents (PDF, doc, etc.)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South Africa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Relational database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Zambia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Documents (PDF, doc, etc.)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99" name="Google Shape;399;g3501d24d35c_2_8"/>
          <p:cNvSpPr txBox="1"/>
          <p:nvPr/>
        </p:nvSpPr>
        <p:spPr>
          <a:xfrm>
            <a:off x="7112375" y="1244025"/>
            <a:ext cx="4849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What format is data on qualifications stored in?</a:t>
            </a:r>
            <a:endParaRPr sz="1400" b="0" i="0" u="none" strike="noStrike" cap="none" dirty="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Database is : </a:t>
            </a:r>
            <a:r>
              <a:rPr lang="en-GB" sz="1400" b="0" i="0" u="sng" strike="noStrike" cap="none" dirty="0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In place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 (fully developed, started implementation) or </a:t>
            </a:r>
            <a:r>
              <a:rPr lang="en-GB" sz="1400" b="0" i="0" u="sng" strike="noStrike" cap="none" dirty="0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Operational</a:t>
            </a:r>
            <a:endParaRPr sz="1400" b="0" i="0" u="sng" strike="noStrike" cap="none" dirty="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00" name="Google Shape;400;g3501d24d35c_2_8"/>
          <p:cNvSpPr txBox="1"/>
          <p:nvPr/>
        </p:nvSpPr>
        <p:spPr>
          <a:xfrm>
            <a:off x="7122950" y="6378300"/>
            <a:ext cx="5050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Source: </a:t>
            </a:r>
            <a:r>
              <a:rPr lang="en-GB" sz="10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ACQF QCP Baseline Analysis Survey (24 April 2024)</a:t>
            </a:r>
            <a:endParaRPr sz="10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4e25a91355_0_43"/>
          <p:cNvSpPr txBox="1">
            <a:spLocks noGrp="1"/>
          </p:cNvSpPr>
          <p:nvPr>
            <p:ph type="title"/>
          </p:nvPr>
        </p:nvSpPr>
        <p:spPr>
          <a:xfrm>
            <a:off x="306249" y="4320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Ambitions</a:t>
            </a:r>
            <a:endParaRPr/>
          </a:p>
        </p:txBody>
      </p:sp>
      <p:sp>
        <p:nvSpPr>
          <p:cNvPr id="407" name="Google Shape;407;g34e25a91355_0_43"/>
          <p:cNvSpPr txBox="1">
            <a:spLocks noGrp="1"/>
          </p:cNvSpPr>
          <p:nvPr>
            <p:ph type="body" idx="1"/>
          </p:nvPr>
        </p:nvSpPr>
        <p:spPr>
          <a:xfrm>
            <a:off x="360000" y="1906450"/>
            <a:ext cx="6781800" cy="41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GB" sz="2500"/>
              <a:t>Reminder: </a:t>
            </a:r>
            <a:r>
              <a:rPr lang="en-GB" sz="2500" b="1"/>
              <a:t>structured data</a:t>
            </a:r>
            <a:r>
              <a:rPr lang="en-GB" sz="2500"/>
              <a:t> = machine readable, organised format. </a:t>
            </a: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GB" sz="2500"/>
              <a:t>Some countries with a structured dataset already indicated KPIs</a:t>
            </a: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GB" sz="2500"/>
              <a:t>Centralised data collection period: end of September 2025</a:t>
            </a:r>
            <a:endParaRPr sz="25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2700"/>
          </a:p>
        </p:txBody>
      </p:sp>
      <p:sp>
        <p:nvSpPr>
          <p:cNvPr id="408" name="Google Shape;408;g34e25a91355_0_43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27</a:t>
            </a:fld>
            <a:endParaRPr/>
          </a:p>
        </p:txBody>
      </p:sp>
      <p:pic>
        <p:nvPicPr>
          <p:cNvPr id="409" name="Google Shape;409;g34e25a91355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1924" y="1800075"/>
            <a:ext cx="4465250" cy="4612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34e25a91355_0_43"/>
          <p:cNvSpPr txBox="1"/>
          <p:nvPr/>
        </p:nvSpPr>
        <p:spPr>
          <a:xfrm>
            <a:off x="7141925" y="1087325"/>
            <a:ext cx="4828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What is your target number of qualifications to insert into the platform (excluding QA) for Individual Qualifications?</a:t>
            </a:r>
            <a:endParaRPr sz="14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sng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Countries which indicated to have a structured dataset</a:t>
            </a:r>
            <a:endParaRPr sz="1400" b="0" i="0" u="sng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11" name="Google Shape;411;g34e25a91355_0_43"/>
          <p:cNvSpPr txBox="1"/>
          <p:nvPr/>
        </p:nvSpPr>
        <p:spPr>
          <a:xfrm>
            <a:off x="7141925" y="6224575"/>
            <a:ext cx="5050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Source: </a:t>
            </a:r>
            <a:r>
              <a:rPr lang="en-GB" sz="10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ACQF QCP Interactive Poll during the session 2 for QCP Contact Persons (04 December 2024)</a:t>
            </a:r>
            <a:endParaRPr sz="10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C2F7B-F25E-67DA-BBB8-E9AECFDC47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 smtClean="0"/>
              <a:t>28</a:t>
            </a:fld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D39D8C0-5F24-4A38-AA4F-726A2EA6A07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693" y="1742703"/>
            <a:ext cx="2371696" cy="23716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2A4C27-3803-C7F2-1682-FA34C170E8E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>
                <a:solidFill>
                  <a:srgbClr val="000000"/>
                </a:solidFill>
              </a:rPr>
              <a:t>Based on your current infrastructure and resources, how feasible would it be for your country to use automatic import until September 2025?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70701A-0EF0-0151-BDFC-9D06AFD90671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85000" lnSpcReduction="10000"/>
          </a:bodyPr>
          <a:lstStyle/>
          <a:p>
            <a:r>
              <a:rPr lang="en-GB" sz="2600">
                <a:solidFill>
                  <a:srgbClr val="FFFFFF"/>
                </a:solidFill>
              </a:rPr>
              <a:t>The </a:t>
            </a:r>
            <a:r>
              <a:rPr lang="en-GB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GB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C445181-3BBB-4D23-CF51-BD4F745AD98A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9" name="Trapezoid 8">
            <a:extLst>
              <a:ext uri="{FF2B5EF4-FFF2-40B4-BE49-F238E27FC236}">
                <a16:creationId xmlns:a16="http://schemas.microsoft.com/office/drawing/2014/main" id="{6DB70A65-B8DE-28B1-259A-00236A4CC2F5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GB" sz="2600" b="1">
                <a:solidFill>
                  <a:srgbClr val="198038"/>
                </a:solidFill>
              </a:rPr>
              <a:t>Do not edit
</a:t>
            </a:r>
            <a:r>
              <a:rPr lang="en-GB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GB" sz="2200">
              <a:solidFill>
                <a:srgbClr val="198038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5ACD091-00DB-89C5-2A3A-2B002B35566F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542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E488C-E4EE-70F2-21D7-8855A4F40D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 smtClean="0"/>
              <a:t>29</a:t>
            </a:fld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D5D929B-2FF0-D0FD-EEA6-A1AE5E8F7E33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693" y="1742703"/>
            <a:ext cx="2371696" cy="23716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EE47F0-CC6E-9B07-C1EA-84D8C48036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>
                <a:solidFill>
                  <a:srgbClr val="000000"/>
                </a:solidFill>
              </a:rPr>
              <a:t>Considering your country context and available resources, please estimate the target number of qualifications to insert into the platform (excluding QA) for Individual Qualifications via automated import?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C0CA3-7BA1-2270-285C-D7E1631D5D33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85000" lnSpcReduction="10000"/>
          </a:bodyPr>
          <a:lstStyle/>
          <a:p>
            <a:r>
              <a:rPr lang="en-GB" sz="2600">
                <a:solidFill>
                  <a:srgbClr val="FFFFFF"/>
                </a:solidFill>
              </a:rPr>
              <a:t>The </a:t>
            </a:r>
            <a:r>
              <a:rPr lang="en-GB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GB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145700D-24C0-BDC9-F35F-C07BF8D6EAF4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9" name="Trapezoid 8">
            <a:extLst>
              <a:ext uri="{FF2B5EF4-FFF2-40B4-BE49-F238E27FC236}">
                <a16:creationId xmlns:a16="http://schemas.microsoft.com/office/drawing/2014/main" id="{B320D177-1383-E11D-5D49-66A1673530F5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GB" sz="2600" b="1">
                <a:solidFill>
                  <a:srgbClr val="198038"/>
                </a:solidFill>
              </a:rPr>
              <a:t>Do not edit
</a:t>
            </a:r>
            <a:r>
              <a:rPr lang="en-GB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GB" sz="2200">
              <a:solidFill>
                <a:srgbClr val="198038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F65672A-88E8-834F-A563-BA2FFCF5CCFD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538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ba086b9cc_0_17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Agenda</a:t>
            </a:r>
            <a:endParaRPr/>
          </a:p>
        </p:txBody>
      </p:sp>
      <p:sp>
        <p:nvSpPr>
          <p:cNvPr id="146" name="Google Shape;146;g31ba086b9cc_0_17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7031E986-D4D9-8C67-ED64-ACAA3BFC3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86" y="1709217"/>
            <a:ext cx="3237058" cy="1820845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DA7962A3-8043-530A-CCB1-2835C664CE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6416" y="1714351"/>
            <a:ext cx="3237058" cy="1820845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82FF6A89-81DC-7F58-30D4-CC9EE7B9FB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1346" y="1714352"/>
            <a:ext cx="3237058" cy="1820845"/>
          </a:xfrm>
          <a:prstGeom prst="rect">
            <a:avLst/>
          </a:prstGeom>
        </p:spPr>
      </p:pic>
      <p:pic>
        <p:nvPicPr>
          <p:cNvPr id="5" name="Picture 4">
            <a:hlinkClick r:id="rId9" action="ppaction://hlinksldjump"/>
            <a:extLst>
              <a:ext uri="{FF2B5EF4-FFF2-40B4-BE49-F238E27FC236}">
                <a16:creationId xmlns:a16="http://schemas.microsoft.com/office/drawing/2014/main" id="{46E8FE03-39F0-2D07-D9EB-8DB4C3E6D5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486" y="3713427"/>
            <a:ext cx="3237058" cy="1820845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  <a:extLst>
              <a:ext uri="{FF2B5EF4-FFF2-40B4-BE49-F238E27FC236}">
                <a16:creationId xmlns:a16="http://schemas.microsoft.com/office/drawing/2014/main" id="{2F41DE2B-640E-5EB9-85AE-EE7BD9E614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6416" y="3713427"/>
            <a:ext cx="3237058" cy="182084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89DE6-8A3C-0C06-DD66-6A9DABFC20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 smtClean="0"/>
              <a:t>30</a:t>
            </a:fld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23A238E-39A3-C665-D914-AF50DD168AD5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693" y="1742703"/>
            <a:ext cx="2371696" cy="23716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5B5A3E-B213-BAD2-662B-993177E5F34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>
                <a:solidFill>
                  <a:srgbClr val="000000"/>
                </a:solidFill>
              </a:rPr>
              <a:t>Considering your country context and available resources, please estimate the target number of qualifications to insert into the platform (excluding QA) for Qualification Standards via Bulk or API publication?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9F015C-1AA0-AB95-0240-C60F0540DA53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85000" lnSpcReduction="10000"/>
          </a:bodyPr>
          <a:lstStyle/>
          <a:p>
            <a:r>
              <a:rPr lang="en-GB" sz="2600">
                <a:solidFill>
                  <a:srgbClr val="FFFFFF"/>
                </a:solidFill>
              </a:rPr>
              <a:t>The </a:t>
            </a:r>
            <a:r>
              <a:rPr lang="en-GB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GB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C4EE785-0ABB-E650-9F18-A52D9760C365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9" name="Trapezoid 8">
            <a:extLst>
              <a:ext uri="{FF2B5EF4-FFF2-40B4-BE49-F238E27FC236}">
                <a16:creationId xmlns:a16="http://schemas.microsoft.com/office/drawing/2014/main" id="{05C256C1-F43B-8A58-4055-DFE1B16D7A52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GB" sz="2600" b="1">
                <a:solidFill>
                  <a:srgbClr val="198038"/>
                </a:solidFill>
              </a:rPr>
              <a:t>Do not edit
</a:t>
            </a:r>
            <a:r>
              <a:rPr lang="en-GB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GB" sz="2200">
              <a:solidFill>
                <a:srgbClr val="198038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6EC681C-A69A-6147-10E6-3123C8BD6377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6000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6FC3BD-CC1C-9EAE-DEB0-EAD1115ECA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 smtClean="0"/>
              <a:t>31</a:t>
            </a:fld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830D015-9444-5141-941A-4B54E6B29CD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693" y="1742703"/>
            <a:ext cx="2371696" cy="23716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71E46A-20FC-A43C-C17C-A9ACEC8596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>
                <a:solidFill>
                  <a:srgbClr val="000000"/>
                </a:solidFill>
              </a:rPr>
              <a:t>Considering your country context and available resources, what percentage of qualifications do you aim to have pass QA before the automated (Bulk or API) publication?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361724-DAFB-C0B4-5803-69D03115F783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85000" lnSpcReduction="10000"/>
          </a:bodyPr>
          <a:lstStyle/>
          <a:p>
            <a:r>
              <a:rPr lang="en-GB" sz="2600">
                <a:solidFill>
                  <a:srgbClr val="FFFFFF"/>
                </a:solidFill>
              </a:rPr>
              <a:t>The </a:t>
            </a:r>
            <a:r>
              <a:rPr lang="en-GB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GB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E4FEDB3-261B-AAEB-11A5-F473366CAF39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9" name="Trapezoid 8">
            <a:extLst>
              <a:ext uri="{FF2B5EF4-FFF2-40B4-BE49-F238E27FC236}">
                <a16:creationId xmlns:a16="http://schemas.microsoft.com/office/drawing/2014/main" id="{A7130063-2324-6474-0D7E-1BDA9FF7CF15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GB" sz="2600" b="1">
                <a:solidFill>
                  <a:srgbClr val="198038"/>
                </a:solidFill>
              </a:rPr>
              <a:t>Do not edit
</a:t>
            </a:r>
            <a:r>
              <a:rPr lang="en-GB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GB" sz="2200">
              <a:solidFill>
                <a:srgbClr val="198038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8BEDF5C-E593-CD8A-CDA1-D42E2E303B7C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012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501d24d35c_2_1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Open discussion</a:t>
            </a:r>
            <a:endParaRPr/>
          </a:p>
        </p:txBody>
      </p:sp>
      <p:sp>
        <p:nvSpPr>
          <p:cNvPr id="450" name="Google Shape;450;g3501d24d35c_2_1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GB" dirty="0"/>
              <a:t>What are the main technical, process-related or other kinds of barriers to implementing automated data publication in your country?</a:t>
            </a:r>
            <a:endParaRPr dirty="0"/>
          </a:p>
          <a:p>
            <a:pPr marL="45720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GB" dirty="0"/>
              <a:t>What kind of support or resources form the QCP team would make it easier to overcome your challenges (e.g. tutorials, bilateral sessions, capacity development on specific topics)?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endParaRPr dirty="0"/>
          </a:p>
        </p:txBody>
      </p:sp>
      <p:sp>
        <p:nvSpPr>
          <p:cNvPr id="451" name="Google Shape;451;g3501d24d35c_2_1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254423-AB3D-BAB1-6810-BEDB7068C5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 smtClean="0"/>
              <a:t>33</a:t>
            </a:fld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AB6821B-9792-E51E-F10D-2A0E1F9EBD6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693" y="1742703"/>
            <a:ext cx="2371696" cy="23716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247AD7-E16F-C39B-82CC-976AF354641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>
                <a:solidFill>
                  <a:srgbClr val="000000"/>
                </a:solidFill>
              </a:rPr>
              <a:t>What are some specific commitment your country could make in the next 3 months (until end of July) to prepare for the automated publication (Bulk or API publication) once it is available?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F70C90-9C26-0AB2-2180-F7D30406608C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85000" lnSpcReduction="10000"/>
          </a:bodyPr>
          <a:lstStyle/>
          <a:p>
            <a:r>
              <a:rPr lang="en-GB" sz="2600">
                <a:solidFill>
                  <a:srgbClr val="FFFFFF"/>
                </a:solidFill>
              </a:rPr>
              <a:t>The </a:t>
            </a:r>
            <a:r>
              <a:rPr lang="en-GB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GB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DF0A0DF-7F9F-78DD-39CE-694C834CD83F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9" name="Trapezoid 8">
            <a:extLst>
              <a:ext uri="{FF2B5EF4-FFF2-40B4-BE49-F238E27FC236}">
                <a16:creationId xmlns:a16="http://schemas.microsoft.com/office/drawing/2014/main" id="{E6B2C8E1-0827-2CC8-AB86-E22834F3D99C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GB" sz="2600" b="1">
                <a:solidFill>
                  <a:srgbClr val="198038"/>
                </a:solidFill>
              </a:rPr>
              <a:t>Do not edit
</a:t>
            </a:r>
            <a:r>
              <a:rPr lang="en-GB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GB" sz="2200">
              <a:solidFill>
                <a:srgbClr val="198038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D14E9C1-7FAF-39E4-A8EC-6265D9BAFD7A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90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05</a:t>
            </a:r>
            <a:endParaRPr/>
          </a:p>
        </p:txBody>
      </p:sp>
      <p:sp>
        <p:nvSpPr>
          <p:cNvPr id="465" name="Google Shape;465;p32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9628000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765"/>
              <a:buNone/>
            </a:pPr>
            <a:r>
              <a:rPr lang="en-GB"/>
              <a:t>Data model and the documentation portal</a:t>
            </a:r>
            <a:endParaRPr/>
          </a:p>
        </p:txBody>
      </p:sp>
      <p:sp>
        <p:nvSpPr>
          <p:cNvPr id="466" name="Google Shape;466;p32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"/>
          <p:cNvSpPr txBox="1">
            <a:spLocks noGrp="1"/>
          </p:cNvSpPr>
          <p:nvPr>
            <p:ph type="title"/>
          </p:nvPr>
        </p:nvSpPr>
        <p:spPr>
          <a:xfrm>
            <a:off x="360000" y="612720"/>
            <a:ext cx="1147032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6000" b="1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Documentation portal</a:t>
            </a:r>
            <a:endParaRPr sz="60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"/>
          <p:cNvSpPr txBox="1">
            <a:spLocks noGrp="1"/>
          </p:cNvSpPr>
          <p:nvPr>
            <p:ph type="subTitle" idx="4294967295"/>
          </p:nvPr>
        </p:nvSpPr>
        <p:spPr>
          <a:xfrm>
            <a:off x="360000" y="3429000"/>
            <a:ext cx="11470320" cy="265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endParaRPr sz="24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73" name="Google Shape;473;p2"/>
          <p:cNvSpPr txBox="1">
            <a:spLocks noGrp="1"/>
          </p:cNvSpPr>
          <p:nvPr>
            <p:ph type="sldNum" idx="12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35</a:t>
            </a:fld>
            <a:endParaRPr sz="9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"/>
          <p:cNvSpPr txBox="1">
            <a:spLocks noGrp="1"/>
          </p:cNvSpPr>
          <p:nvPr>
            <p:ph type="title"/>
          </p:nvPr>
        </p:nvSpPr>
        <p:spPr>
          <a:xfrm>
            <a:off x="360000" y="615600"/>
            <a:ext cx="114674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400" b="1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Documentation portal</a:t>
            </a:r>
            <a:endParaRPr sz="44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"/>
          <p:cNvSpPr txBox="1">
            <a:spLocks noGrp="1"/>
          </p:cNvSpPr>
          <p:nvPr>
            <p:ph type="sldNum" idx="12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36</a:t>
            </a:fld>
            <a:endParaRPr sz="9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1" name="Google Shape;481;p3"/>
          <p:cNvSpPr txBox="1">
            <a:spLocks noGrp="1"/>
          </p:cNvSpPr>
          <p:nvPr>
            <p:ph type="body" idx="1"/>
          </p:nvPr>
        </p:nvSpPr>
        <p:spPr>
          <a:xfrm>
            <a:off x="352440" y="2136240"/>
            <a:ext cx="11475000" cy="393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https://data.acqf-qcp.africa/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2" name="Google Shape;48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1966680"/>
            <a:ext cx="6492960" cy="4109040"/>
          </a:xfrm>
          <a:prstGeom prst="rect">
            <a:avLst/>
          </a:prstGeom>
          <a:noFill/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"/>
          <p:cNvSpPr txBox="1">
            <a:spLocks noGrp="1"/>
          </p:cNvSpPr>
          <p:nvPr>
            <p:ph type="title"/>
          </p:nvPr>
        </p:nvSpPr>
        <p:spPr>
          <a:xfrm>
            <a:off x="360000" y="615600"/>
            <a:ext cx="114674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400" b="1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Documentation portal</a:t>
            </a:r>
            <a:endParaRPr sz="44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4"/>
          <p:cNvSpPr txBox="1">
            <a:spLocks noGrp="1"/>
          </p:cNvSpPr>
          <p:nvPr>
            <p:ph type="sldNum" idx="12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37</a:t>
            </a:fld>
            <a:endParaRPr sz="9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0" name="Google Shape;490;p4"/>
          <p:cNvSpPr txBox="1">
            <a:spLocks noGrp="1"/>
          </p:cNvSpPr>
          <p:nvPr>
            <p:ph type="body" idx="1"/>
          </p:nvPr>
        </p:nvSpPr>
        <p:spPr>
          <a:xfrm>
            <a:off x="352440" y="2136240"/>
            <a:ext cx="11475000" cy="393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https://data.acqf-qcp.africa/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1966680"/>
            <a:ext cx="6492960" cy="4109040"/>
          </a:xfrm>
          <a:prstGeom prst="rect">
            <a:avLst/>
          </a:prstGeom>
          <a:noFill/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"/>
          <p:cNvSpPr txBox="1">
            <a:spLocks noGrp="1"/>
          </p:cNvSpPr>
          <p:nvPr>
            <p:ph type="title"/>
          </p:nvPr>
        </p:nvSpPr>
        <p:spPr>
          <a:xfrm>
            <a:off x="360000" y="615600"/>
            <a:ext cx="114674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400" b="1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Documentation portal</a:t>
            </a:r>
            <a:endParaRPr sz="44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6"/>
          <p:cNvSpPr txBox="1">
            <a:spLocks noGrp="1"/>
          </p:cNvSpPr>
          <p:nvPr>
            <p:ph type="sldNum" idx="12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38</a:t>
            </a:fld>
            <a:endParaRPr sz="9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9" name="Google Shape;499;p6"/>
          <p:cNvSpPr txBox="1">
            <a:spLocks noGrp="1"/>
          </p:cNvSpPr>
          <p:nvPr>
            <p:ph type="body" idx="1"/>
          </p:nvPr>
        </p:nvSpPr>
        <p:spPr>
          <a:xfrm>
            <a:off x="352440" y="2136240"/>
            <a:ext cx="11475000" cy="393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sng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https://data.acqf-qcp.africa/</a:t>
            </a:r>
            <a:r>
              <a:rPr lang="en-GB" sz="2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                                                                  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 sz="2800" b="0" i="0" u="none" strike="noStrike" cap="non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Live showcase</a:t>
            </a: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0"/>
          <p:cNvSpPr txBox="1">
            <a:spLocks noGrp="1"/>
          </p:cNvSpPr>
          <p:nvPr>
            <p:ph type="title"/>
          </p:nvPr>
        </p:nvSpPr>
        <p:spPr>
          <a:xfrm>
            <a:off x="360000" y="612720"/>
            <a:ext cx="1147032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6000" b="1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Key Fields and Data Model</a:t>
            </a:r>
            <a:endParaRPr sz="60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0"/>
          <p:cNvSpPr txBox="1">
            <a:spLocks noGrp="1"/>
          </p:cNvSpPr>
          <p:nvPr>
            <p:ph type="subTitle" idx="4294967295"/>
          </p:nvPr>
        </p:nvSpPr>
        <p:spPr>
          <a:xfrm>
            <a:off x="360000" y="3429000"/>
            <a:ext cx="11470320" cy="265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endParaRPr sz="24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06" name="Google Shape;506;p10"/>
          <p:cNvSpPr txBox="1">
            <a:spLocks noGrp="1"/>
          </p:cNvSpPr>
          <p:nvPr>
            <p:ph type="sldNum" idx="12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39</a:t>
            </a:fld>
            <a:endParaRPr sz="9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ed9d0f45c_0_5"/>
          <p:cNvSpPr txBox="1">
            <a:spLocks noGrp="1"/>
          </p:cNvSpPr>
          <p:nvPr>
            <p:ph type="title"/>
          </p:nvPr>
        </p:nvSpPr>
        <p:spPr>
          <a:xfrm>
            <a:off x="362099" y="642354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Join our </a:t>
            </a:r>
            <a:r>
              <a:rPr lang="en-GB" dirty="0" err="1"/>
              <a:t>Slido</a:t>
            </a:r>
            <a:r>
              <a:rPr lang="en-GB" dirty="0"/>
              <a:t> session</a:t>
            </a:r>
            <a:endParaRPr dirty="0"/>
          </a:p>
        </p:txBody>
      </p:sp>
      <p:sp>
        <p:nvSpPr>
          <p:cNvPr id="153" name="Google Shape;153;g33ed9d0f45c_0_5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54" name="Google Shape;154;g33ed9d0f45c_0_5"/>
          <p:cNvSpPr txBox="1">
            <a:spLocks noGrp="1"/>
          </p:cNvSpPr>
          <p:nvPr>
            <p:ph type="body" idx="1"/>
          </p:nvPr>
        </p:nvSpPr>
        <p:spPr>
          <a:xfrm>
            <a:off x="7345405" y="1640454"/>
            <a:ext cx="40932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128"/>
              <a:buNone/>
            </a:pPr>
            <a:r>
              <a:rPr lang="en-GB" sz="2000" b="1" dirty="0">
                <a:solidFill>
                  <a:schemeClr val="accent1"/>
                </a:solidFill>
              </a:rPr>
              <a:t>Scan the QR below to join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155" name="Google Shape;155;g33ed9d0f45c_0_5"/>
          <p:cNvSpPr txBox="1">
            <a:spLocks noGrp="1"/>
          </p:cNvSpPr>
          <p:nvPr>
            <p:ph type="body" idx="1"/>
          </p:nvPr>
        </p:nvSpPr>
        <p:spPr>
          <a:xfrm>
            <a:off x="360005" y="2187750"/>
            <a:ext cx="59316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3200" b="1" dirty="0"/>
              <a:t>Go to slido.com</a:t>
            </a:r>
            <a:endParaRPr sz="3200" b="1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3200" b="1" dirty="0"/>
              <a:t>Enter this code: 1829262</a:t>
            </a:r>
            <a:endParaRPr sz="3200" dirty="0"/>
          </a:p>
        </p:txBody>
      </p:sp>
      <p:pic>
        <p:nvPicPr>
          <p:cNvPr id="156" name="Google Shape;156;g33ed9d0f45c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5405" y="2377900"/>
            <a:ext cx="4175301" cy="417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2"/>
          <p:cNvSpPr txBox="1">
            <a:spLocks noGrp="1"/>
          </p:cNvSpPr>
          <p:nvPr>
            <p:ph type="title"/>
          </p:nvPr>
        </p:nvSpPr>
        <p:spPr>
          <a:xfrm>
            <a:off x="360000" y="615600"/>
            <a:ext cx="114674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400" b="1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Classes and</a:t>
            </a:r>
            <a:br>
              <a:rPr lang="en-GB" sz="4400"/>
            </a:br>
            <a:r>
              <a:rPr lang="en-GB" sz="4400" b="1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Properties</a:t>
            </a:r>
            <a:endParaRPr sz="44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2"/>
          <p:cNvSpPr txBox="1">
            <a:spLocks noGrp="1"/>
          </p:cNvSpPr>
          <p:nvPr>
            <p:ph type="sldNum" idx="12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40</a:t>
            </a:fld>
            <a:endParaRPr sz="9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4" name="Google Shape;514;p12" descr="A diagram of a learning proce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0880" y="433080"/>
            <a:ext cx="5612040" cy="592452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12"/>
          <p:cNvSpPr/>
          <p:nvPr/>
        </p:nvSpPr>
        <p:spPr>
          <a:xfrm>
            <a:off x="352440" y="2136240"/>
            <a:ext cx="4114080" cy="393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82A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Simplified view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3"/>
          <p:cNvSpPr txBox="1">
            <a:spLocks noGrp="1"/>
          </p:cNvSpPr>
          <p:nvPr>
            <p:ph type="title"/>
          </p:nvPr>
        </p:nvSpPr>
        <p:spPr>
          <a:xfrm>
            <a:off x="360000" y="615600"/>
            <a:ext cx="114674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400" b="1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Classes and</a:t>
            </a:r>
            <a:br>
              <a:rPr lang="en-GB" sz="4400"/>
            </a:br>
            <a:r>
              <a:rPr lang="en-GB" sz="4400" b="1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Properties</a:t>
            </a:r>
            <a:endParaRPr sz="44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3"/>
          <p:cNvSpPr txBox="1">
            <a:spLocks noGrp="1"/>
          </p:cNvSpPr>
          <p:nvPr>
            <p:ph type="sldNum" idx="12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41</a:t>
            </a:fld>
            <a:endParaRPr sz="9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3" name="Google Shape;523;p13"/>
          <p:cNvSpPr/>
          <p:nvPr/>
        </p:nvSpPr>
        <p:spPr>
          <a:xfrm>
            <a:off x="352440" y="2136240"/>
            <a:ext cx="4114080" cy="393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82A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Expanded view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4" name="Google Shape;524;p13" descr="A diagram of a software compan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0280" y="223200"/>
            <a:ext cx="5316840" cy="641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/>
              <a:t>Classes and</a:t>
            </a:r>
            <a:br>
              <a:rPr lang="en-GB"/>
            </a:br>
            <a:r>
              <a:rPr lang="en-GB"/>
              <a:t>Properties</a:t>
            </a:r>
            <a:endParaRPr/>
          </a:p>
        </p:txBody>
      </p:sp>
      <p:sp>
        <p:nvSpPr>
          <p:cNvPr id="391" name="Google Shape;391;p7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ACQF QCP Webinar 1: Introduction to the project activities</a:t>
            </a:r>
            <a:endParaRPr/>
          </a:p>
        </p:txBody>
      </p:sp>
      <p:sp>
        <p:nvSpPr>
          <p:cNvPr id="392" name="Google Shape;392;p7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42</a:t>
            </a:fld>
            <a:endParaRPr/>
          </a:p>
        </p:txBody>
      </p:sp>
      <p:sp>
        <p:nvSpPr>
          <p:cNvPr id="393" name="Google Shape;393;p7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94" name="Google Shape;394;p7" descr="A diagram of a software compan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098"/>
            <a:ext cx="12192000" cy="14700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8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/>
              <a:t>Classes and</a:t>
            </a:r>
            <a:br>
              <a:rPr lang="en-GB"/>
            </a:br>
            <a:r>
              <a:rPr lang="en-GB"/>
              <a:t>Properties</a:t>
            </a:r>
            <a:endParaRPr/>
          </a:p>
        </p:txBody>
      </p:sp>
      <p:sp>
        <p:nvSpPr>
          <p:cNvPr id="401" name="Google Shape;401;p8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ACQF QCP Webinar 1: Introduction to the project activities</a:t>
            </a:r>
            <a:endParaRPr/>
          </a:p>
        </p:txBody>
      </p:sp>
      <p:sp>
        <p:nvSpPr>
          <p:cNvPr id="402" name="Google Shape;402;p8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43</a:t>
            </a:fld>
            <a:endParaRPr/>
          </a:p>
        </p:txBody>
      </p:sp>
      <p:sp>
        <p:nvSpPr>
          <p:cNvPr id="403" name="Google Shape;403;p8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04" name="Google Shape;404;p8" descr="A diagram of a software compan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244130"/>
            <a:ext cx="12192000" cy="14700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0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/>
              <a:t>Classes and</a:t>
            </a:r>
            <a:br>
              <a:rPr lang="en-GB"/>
            </a:br>
            <a:r>
              <a:rPr lang="en-GB"/>
              <a:t>Properties</a:t>
            </a:r>
            <a:endParaRPr/>
          </a:p>
        </p:txBody>
      </p:sp>
      <p:sp>
        <p:nvSpPr>
          <p:cNvPr id="411" name="Google Shape;411;p10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ACQF QCP Webinar 1: Introduction to the project activities</a:t>
            </a:r>
            <a:endParaRPr/>
          </a:p>
        </p:txBody>
      </p:sp>
      <p:sp>
        <p:nvSpPr>
          <p:cNvPr id="412" name="Google Shape;412;p10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44</a:t>
            </a:fld>
            <a:endParaRPr/>
          </a:p>
        </p:txBody>
      </p:sp>
      <p:sp>
        <p:nvSpPr>
          <p:cNvPr id="413" name="Google Shape;413;p10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14" name="Google Shape;414;p10" descr="A diagram of a software compan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0375" y="-7700562"/>
            <a:ext cx="12192000" cy="14700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7"/>
          <p:cNvSpPr txBox="1">
            <a:spLocks noGrp="1"/>
          </p:cNvSpPr>
          <p:nvPr>
            <p:ph type="title"/>
          </p:nvPr>
        </p:nvSpPr>
        <p:spPr>
          <a:xfrm>
            <a:off x="360000" y="615600"/>
            <a:ext cx="114674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400" b="1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Overview of properties</a:t>
            </a:r>
            <a:endParaRPr sz="44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7"/>
          <p:cNvSpPr txBox="1">
            <a:spLocks noGrp="1"/>
          </p:cNvSpPr>
          <p:nvPr>
            <p:ph type="sldNum" idx="12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45</a:t>
            </a:fld>
            <a:endParaRPr sz="9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562" name="Google Shape;562;p17"/>
          <p:cNvGraphicFramePr/>
          <p:nvPr/>
        </p:nvGraphicFramePr>
        <p:xfrm>
          <a:off x="1898280" y="1603440"/>
          <a:ext cx="8158475" cy="4694090"/>
        </p:xfrm>
        <a:graphic>
          <a:graphicData uri="http://schemas.openxmlformats.org/drawingml/2006/table">
            <a:tbl>
              <a:tblPr>
                <a:noFill/>
                <a:tableStyleId>{DE2AA99B-C70F-4A6E-A23A-9A71A80ACA40}</a:tableStyleId>
              </a:tblPr>
              <a:tblGrid>
                <a:gridCol w="266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6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Class</a:t>
                      </a:r>
                      <a:endParaRPr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Property</a:t>
                      </a:r>
                      <a:endParaRPr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Expected value</a:t>
                      </a:r>
                      <a:endParaRPr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50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Qualification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awarding information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Awarding Opportunity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education level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ACQF levels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learning outcome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Learning Outcome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publisher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Organisation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thematic area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ISCED-F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String with language 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Awarding Opportunity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awarding body or note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Organisation or Note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25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Learning Opportunity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default language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Language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provided by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Organisation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qualification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Qualification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String with language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2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Learning Outcome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String with language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4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related skill or note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Skill or Note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4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spatial code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 code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42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Organisation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4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name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String with language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525" marR="115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8"/>
          <p:cNvSpPr txBox="1">
            <a:spLocks noGrp="1"/>
          </p:cNvSpPr>
          <p:nvPr>
            <p:ph type="title"/>
          </p:nvPr>
        </p:nvSpPr>
        <p:spPr>
          <a:xfrm>
            <a:off x="360000" y="615600"/>
            <a:ext cx="114674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400" b="1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Controlled lists</a:t>
            </a:r>
            <a:endParaRPr sz="44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18"/>
          <p:cNvSpPr txBox="1">
            <a:spLocks noGrp="1"/>
          </p:cNvSpPr>
          <p:nvPr>
            <p:ph type="sldNum" idx="12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46</a:t>
            </a:fld>
            <a:endParaRPr sz="9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0" name="Google Shape;570;p18"/>
          <p:cNvSpPr txBox="1">
            <a:spLocks noGrp="1"/>
          </p:cNvSpPr>
          <p:nvPr>
            <p:ph type="body" idx="1"/>
          </p:nvPr>
        </p:nvSpPr>
        <p:spPr>
          <a:xfrm>
            <a:off x="352440" y="2136240"/>
            <a:ext cx="11475000" cy="393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2250" algn="l" rtl="0">
              <a:lnSpc>
                <a:spcPct val="70001"/>
              </a:lnSpc>
              <a:spcBef>
                <a:spcPts val="0"/>
              </a:spcBef>
              <a:spcAft>
                <a:spcPts val="0"/>
              </a:spcAft>
              <a:buClr>
                <a:srgbClr val="24282A"/>
              </a:buClr>
              <a:buSzPts val="3500"/>
              <a:buFont typeface="Arial"/>
              <a:buChar char="•"/>
            </a:pPr>
            <a:r>
              <a:rPr lang="en-GB" sz="169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Accreditation.</a:t>
            </a:r>
            <a:r>
              <a:rPr lang="en-GB" sz="169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type</a:t>
            </a:r>
            <a:r>
              <a:rPr lang="en-GB" sz="169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(Controlled List of Accreditation Types)</a:t>
            </a:r>
            <a:endParaRPr sz="16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2250" algn="l" rtl="0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Clr>
                <a:srgbClr val="24282A"/>
              </a:buClr>
              <a:buSzPts val="3500"/>
              <a:buFont typeface="Arial"/>
              <a:buChar char="•"/>
            </a:pPr>
            <a:r>
              <a:rPr lang="en-GB" sz="169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Credit Point.</a:t>
            </a:r>
            <a:r>
              <a:rPr lang="en-GB" sz="169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framework</a:t>
            </a:r>
            <a:r>
              <a:rPr lang="en-GB" sz="169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(</a:t>
            </a:r>
            <a:r>
              <a:rPr lang="en-GB" sz="1690"/>
              <a:t>Credit point frameworks</a:t>
            </a:r>
            <a:r>
              <a:rPr lang="en-GB" sz="169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)</a:t>
            </a:r>
            <a:endParaRPr sz="16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2250" algn="l" rtl="0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Clr>
                <a:srgbClr val="24282A"/>
              </a:buClr>
              <a:buSzPts val="3500"/>
              <a:buFont typeface="Arial"/>
              <a:buChar char="•"/>
            </a:pPr>
            <a:r>
              <a:rPr lang="en-GB" sz="169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Learning Entitlement Specification.</a:t>
            </a:r>
            <a:r>
              <a:rPr lang="en-GB" sz="169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limit national occupation</a:t>
            </a:r>
            <a:r>
              <a:rPr lang="en-GB" sz="169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(ESCO Occupations)</a:t>
            </a:r>
            <a:endParaRPr sz="16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2250" algn="l" rtl="0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Clr>
                <a:srgbClr val="24282A"/>
              </a:buClr>
              <a:buSzPts val="3500"/>
              <a:buFont typeface="Arial"/>
              <a:buChar char="•"/>
            </a:pPr>
            <a:r>
              <a:rPr lang="en-GB" sz="169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Learning Opportunity.</a:t>
            </a:r>
            <a:r>
              <a:rPr lang="en-GB" sz="169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default language</a:t>
            </a:r>
            <a:r>
              <a:rPr lang="en-GB" sz="169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 (Language Named Authority List)</a:t>
            </a:r>
            <a:endParaRPr sz="16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2250" algn="l" rtl="0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Clr>
                <a:srgbClr val="24282A"/>
              </a:buClr>
              <a:buSzPts val="3500"/>
              <a:buFont typeface="Arial"/>
              <a:buChar char="•"/>
            </a:pPr>
            <a:r>
              <a:rPr lang="en-GB" sz="169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Learning Outcome.</a:t>
            </a:r>
            <a:r>
              <a:rPr lang="en-GB" sz="169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related skill</a:t>
            </a:r>
            <a:r>
              <a:rPr lang="en-GB" sz="169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(ESCO Skills)</a:t>
            </a:r>
            <a:endParaRPr sz="16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2250" algn="l" rtl="0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Clr>
                <a:srgbClr val="24282A"/>
              </a:buClr>
              <a:buSzPts val="3500"/>
              <a:buFont typeface="Arial"/>
              <a:buChar char="•"/>
            </a:pPr>
            <a:r>
              <a:rPr lang="en-GB" sz="169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Location.</a:t>
            </a:r>
            <a:r>
              <a:rPr lang="en-GB" sz="169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spatial code</a:t>
            </a:r>
            <a:r>
              <a:rPr lang="en-GB" sz="169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(Countries and Territories Authority List)</a:t>
            </a:r>
            <a:endParaRPr sz="16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2250" algn="l" rtl="0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Clr>
                <a:srgbClr val="24282A"/>
              </a:buClr>
              <a:buSzPts val="3500"/>
              <a:buFont typeface="Arial"/>
              <a:buChar char="•"/>
            </a:pPr>
            <a:r>
              <a:rPr lang="en-GB" sz="169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Qualification.</a:t>
            </a:r>
            <a:r>
              <a:rPr lang="en-GB" sz="169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educational level</a:t>
            </a:r>
            <a:r>
              <a:rPr lang="en-GB" sz="169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(ACQ</a:t>
            </a:r>
            <a:r>
              <a:rPr lang="en-GB" sz="1690"/>
              <a:t>F/NQFs</a:t>
            </a:r>
            <a:r>
              <a:rPr lang="en-GB" sz="169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)</a:t>
            </a:r>
            <a:endParaRPr sz="16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2250" algn="l" rtl="0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Clr>
                <a:srgbClr val="24282A"/>
              </a:buClr>
              <a:buSzPts val="3500"/>
              <a:buFont typeface="Arial"/>
              <a:buChar char="•"/>
            </a:pPr>
            <a:r>
              <a:rPr lang="en-GB" sz="169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Qualification.</a:t>
            </a:r>
            <a:r>
              <a:rPr lang="en-GB" sz="169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thematic area</a:t>
            </a:r>
            <a:r>
              <a:rPr lang="en-GB" sz="169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(ISCED-F 2013)</a:t>
            </a:r>
            <a:endParaRPr sz="16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9"/>
          <p:cNvSpPr txBox="1">
            <a:spLocks noGrp="1"/>
          </p:cNvSpPr>
          <p:nvPr>
            <p:ph type="title"/>
          </p:nvPr>
        </p:nvSpPr>
        <p:spPr>
          <a:xfrm>
            <a:off x="360000" y="615600"/>
            <a:ext cx="114674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400" b="1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Controlled lists - Examples</a:t>
            </a:r>
            <a:endParaRPr sz="44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9"/>
          <p:cNvSpPr txBox="1">
            <a:spLocks noGrp="1"/>
          </p:cNvSpPr>
          <p:nvPr>
            <p:ph type="sldNum" idx="12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47</a:t>
            </a:fld>
            <a:endParaRPr sz="9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8" name="Google Shape;578;p19"/>
          <p:cNvSpPr txBox="1">
            <a:spLocks noGrp="1"/>
          </p:cNvSpPr>
          <p:nvPr>
            <p:ph type="body" idx="1"/>
          </p:nvPr>
        </p:nvSpPr>
        <p:spPr>
          <a:xfrm>
            <a:off x="352440" y="2136240"/>
            <a:ext cx="11475000" cy="393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2250" algn="l" rtl="0">
              <a:lnSpc>
                <a:spcPct val="70001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GB" sz="1690"/>
              <a:t>Accreditation Types: </a:t>
            </a:r>
            <a:r>
              <a:rPr lang="en-GB" sz="1690" u="sng">
                <a:solidFill>
                  <a:schemeClr val="hlink"/>
                </a:solidFill>
                <a:hlinkClick r:id="rId3"/>
              </a:rPr>
              <a:t>http://data.europa.eu/snb/accreditation/003293d2ce</a:t>
            </a:r>
            <a:r>
              <a:rPr lang="en-GB" sz="1690"/>
              <a:t> (Institutional License)</a:t>
            </a:r>
            <a:endParaRPr sz="16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2250" algn="l" rtl="0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SzPts val="3500"/>
              <a:buChar char="•"/>
            </a:pPr>
            <a:r>
              <a:rPr lang="en-GB" sz="1690"/>
              <a:t>Credit point frameworks: </a:t>
            </a:r>
            <a:r>
              <a:rPr lang="en-GB" sz="1690" u="sng">
                <a:solidFill>
                  <a:schemeClr val="hlink"/>
                </a:solidFill>
                <a:hlinkClick r:id="rId4"/>
              </a:rPr>
              <a:t>https://data.acqf-qcp.africa/model/creditpoint-framework/resource/acts</a:t>
            </a:r>
            <a:r>
              <a:rPr lang="en-GB" sz="1690"/>
              <a:t> (African Credit Transfer System)</a:t>
            </a:r>
            <a:endParaRPr sz="16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2250" algn="l" rtl="0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SzPts val="3500"/>
              <a:buChar char="•"/>
            </a:pPr>
            <a:r>
              <a:rPr lang="en-GB" sz="1690"/>
              <a:t>ESCO Occupations: </a:t>
            </a:r>
            <a:r>
              <a:rPr lang="en-GB" sz="1690" u="sng">
                <a:solidFill>
                  <a:schemeClr val="hlink"/>
                </a:solidFill>
                <a:hlinkClick r:id="rId5"/>
              </a:rPr>
              <a:t>http://data.europa.eu/esco/occupation/25206eaa-04da-4fd6-bac7-173d7eb142dc</a:t>
            </a:r>
            <a:r>
              <a:rPr lang="en-GB" sz="1690"/>
              <a:t> (casting machine operator)</a:t>
            </a:r>
            <a:endParaRPr sz="16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2250" algn="l" rtl="0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SzPts val="3500"/>
              <a:buChar char="•"/>
            </a:pPr>
            <a:r>
              <a:rPr lang="en-GB" sz="1690"/>
              <a:t>Language Named Authority List: </a:t>
            </a:r>
            <a:r>
              <a:rPr lang="en-GB" sz="1690" u="sng">
                <a:solidFill>
                  <a:schemeClr val="hlink"/>
                </a:solidFill>
                <a:hlinkClick r:id="rId6"/>
              </a:rPr>
              <a:t>http://publications.europa.eu/resource/authority/language/POR</a:t>
            </a:r>
            <a:r>
              <a:rPr lang="en-GB" sz="1690"/>
              <a:t> (Portuguese)</a:t>
            </a:r>
            <a:endParaRPr sz="16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2250" algn="l" rtl="0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SzPts val="3500"/>
              <a:buChar char="•"/>
            </a:pPr>
            <a:r>
              <a:rPr lang="en-GB" sz="1690"/>
              <a:t>ESCO Skills: </a:t>
            </a:r>
            <a:r>
              <a:rPr lang="en-GB" sz="1690" u="sng">
                <a:solidFill>
                  <a:schemeClr val="hlink"/>
                </a:solidFill>
                <a:hlinkClick r:id="rId7"/>
              </a:rPr>
              <a:t>http://data.europa.eu/esco/skill/c7bb240e-4e08-47d2-a4ed-b85185773d3a</a:t>
            </a:r>
            <a:r>
              <a:rPr lang="en-GB" sz="1690"/>
              <a:t> (polish silverware)</a:t>
            </a:r>
            <a:endParaRPr sz="16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2250" algn="l" rtl="0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SzPts val="3500"/>
              <a:buChar char="•"/>
            </a:pPr>
            <a:r>
              <a:rPr lang="en-GB" sz="1690"/>
              <a:t>Countries and Territories Authority List: </a:t>
            </a:r>
            <a:r>
              <a:rPr lang="en-GB" sz="1690" u="sng">
                <a:solidFill>
                  <a:schemeClr val="hlink"/>
                </a:solidFill>
                <a:hlinkClick r:id="rId8"/>
              </a:rPr>
              <a:t>http://publications.europa.eu/resource/authority/country/MUS</a:t>
            </a:r>
            <a:r>
              <a:rPr lang="en-GB" sz="1690"/>
              <a:t> (Mauritius)</a:t>
            </a:r>
            <a:endParaRPr sz="16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2250" algn="l" rtl="0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SzPts val="3500"/>
              <a:buChar char="•"/>
            </a:pPr>
            <a:r>
              <a:rPr lang="en-GB" sz="1690"/>
              <a:t>ACQF/NQFs: </a:t>
            </a:r>
            <a:r>
              <a:rPr lang="en-GB" sz="1690" u="sng">
                <a:solidFill>
                  <a:schemeClr val="hlink"/>
                </a:solidFill>
                <a:hlinkClick r:id="rId9"/>
              </a:rPr>
              <a:t>https://data.acqf-qcp.africa/model/acqf-levels/resource/level-1</a:t>
            </a:r>
            <a:r>
              <a:rPr lang="en-GB" sz="1690"/>
              <a:t> (Level 1)</a:t>
            </a:r>
            <a:endParaRPr sz="16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2250" algn="l" rtl="0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SzPts val="3500"/>
              <a:buChar char="•"/>
            </a:pPr>
            <a:r>
              <a:rPr lang="en-GB" sz="1690"/>
              <a:t>ISCED-F 2013: </a:t>
            </a:r>
            <a:r>
              <a:rPr lang="en-GB" sz="1690" u="sng">
                <a:solidFill>
                  <a:schemeClr val="hlink"/>
                </a:solidFill>
                <a:hlinkClick r:id="rId10"/>
              </a:rPr>
              <a:t>http://data.europa.eu/snb/isced-f/0110</a:t>
            </a:r>
            <a:r>
              <a:rPr lang="en-GB" sz="1690"/>
              <a:t> (Education not further defined)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50b033d9c3_4_30"/>
          <p:cNvSpPr txBox="1">
            <a:spLocks noGrp="1"/>
          </p:cNvSpPr>
          <p:nvPr>
            <p:ph type="title"/>
          </p:nvPr>
        </p:nvSpPr>
        <p:spPr>
          <a:xfrm rot="-5400000">
            <a:off x="-1092600" y="2766450"/>
            <a:ext cx="4230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Example</a:t>
            </a:r>
            <a:endParaRPr sz="44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g350b033d9c3_4_30"/>
          <p:cNvSpPr txBox="1">
            <a:spLocks noGrp="1"/>
          </p:cNvSpPr>
          <p:nvPr>
            <p:ph type="sldNum" idx="12"/>
          </p:nvPr>
        </p:nvSpPr>
        <p:spPr>
          <a:xfrm>
            <a:off x="360000" y="6538320"/>
            <a:ext cx="37098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48</a:t>
            </a:fld>
            <a:endParaRPr sz="9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6" name="Google Shape;586;g350b033d9c3_4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4400" y="100625"/>
            <a:ext cx="10407300" cy="611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50b033d9c3_4_38"/>
          <p:cNvSpPr txBox="1">
            <a:spLocks noGrp="1"/>
          </p:cNvSpPr>
          <p:nvPr>
            <p:ph type="title"/>
          </p:nvPr>
        </p:nvSpPr>
        <p:spPr>
          <a:xfrm rot="-5400000">
            <a:off x="-1092600" y="2766450"/>
            <a:ext cx="4230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Example</a:t>
            </a:r>
            <a:endParaRPr sz="44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g350b033d9c3_4_38"/>
          <p:cNvSpPr txBox="1">
            <a:spLocks noGrp="1"/>
          </p:cNvSpPr>
          <p:nvPr>
            <p:ph type="sldNum" idx="12"/>
          </p:nvPr>
        </p:nvSpPr>
        <p:spPr>
          <a:xfrm>
            <a:off x="360000" y="6538320"/>
            <a:ext cx="37098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49</a:t>
            </a:fld>
            <a:endParaRPr sz="9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94" name="Google Shape;594;g350b033d9c3_4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6450" y="2066925"/>
            <a:ext cx="6353175" cy="2724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7A1B0-7715-8427-FF29-7320700955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 smtClean="0"/>
              <a:t>5</a:t>
            </a:fld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78A28EB-865B-BC14-2A67-06C6EBE80A7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693" y="1742703"/>
            <a:ext cx="2371696" cy="23716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0B92BB-B7BF-3797-258C-2BD2B33436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900" b="1">
                <a:solidFill>
                  <a:srgbClr val="000000"/>
                </a:solidFill>
              </a:rPr>
              <a:t>To confirm you have successfully joined Slido, please type the name of your country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A54B0-7DAC-EB47-FC93-BA228C3F8239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85000" lnSpcReduction="10000"/>
          </a:bodyPr>
          <a:lstStyle/>
          <a:p>
            <a:r>
              <a:rPr lang="en-GB" sz="2600">
                <a:solidFill>
                  <a:srgbClr val="FFFFFF"/>
                </a:solidFill>
              </a:rPr>
              <a:t>The </a:t>
            </a:r>
            <a:r>
              <a:rPr lang="en-GB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GB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690C5E4-3EBE-D26D-B586-94E9F70A5416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9" name="Trapezoid 8">
            <a:extLst>
              <a:ext uri="{FF2B5EF4-FFF2-40B4-BE49-F238E27FC236}">
                <a16:creationId xmlns:a16="http://schemas.microsoft.com/office/drawing/2014/main" id="{2163F1EB-CC37-EE9D-8BE2-44307EE358AE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GB" sz="2600" b="1">
                <a:solidFill>
                  <a:srgbClr val="198038"/>
                </a:solidFill>
              </a:rPr>
              <a:t>Do not edit
</a:t>
            </a:r>
            <a:r>
              <a:rPr lang="en-GB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GB" sz="2200">
              <a:solidFill>
                <a:srgbClr val="198038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C59CC7B-02BF-051D-4158-45F92BB372FA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851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"/>
          <p:cNvSpPr txBox="1">
            <a:spLocks noGrp="1"/>
          </p:cNvSpPr>
          <p:nvPr>
            <p:ph type="title"/>
          </p:nvPr>
        </p:nvSpPr>
        <p:spPr>
          <a:xfrm>
            <a:off x="360000" y="612720"/>
            <a:ext cx="1147032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6000" b="1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Validation</a:t>
            </a:r>
            <a:endParaRPr sz="60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7"/>
          <p:cNvSpPr txBox="1">
            <a:spLocks noGrp="1"/>
          </p:cNvSpPr>
          <p:nvPr>
            <p:ph type="subTitle" idx="4294967295"/>
          </p:nvPr>
        </p:nvSpPr>
        <p:spPr>
          <a:xfrm>
            <a:off x="360000" y="3429000"/>
            <a:ext cx="11470320" cy="265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endParaRPr sz="24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01" name="Google Shape;601;p7"/>
          <p:cNvSpPr txBox="1">
            <a:spLocks noGrp="1"/>
          </p:cNvSpPr>
          <p:nvPr>
            <p:ph type="sldNum" idx="12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50</a:t>
            </a:fld>
            <a:endParaRPr sz="9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8"/>
          <p:cNvSpPr txBox="1">
            <a:spLocks noGrp="1"/>
          </p:cNvSpPr>
          <p:nvPr>
            <p:ph type="title"/>
          </p:nvPr>
        </p:nvSpPr>
        <p:spPr>
          <a:xfrm>
            <a:off x="360000" y="615600"/>
            <a:ext cx="114674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400" b="1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Validation</a:t>
            </a:r>
            <a:endParaRPr sz="44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8"/>
          <p:cNvSpPr txBox="1">
            <a:spLocks noGrp="1"/>
          </p:cNvSpPr>
          <p:nvPr>
            <p:ph type="sldNum" idx="12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51</a:t>
            </a:fld>
            <a:endParaRPr sz="9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9" name="Google Shape;609;p8"/>
          <p:cNvSpPr txBox="1">
            <a:spLocks noGrp="1"/>
          </p:cNvSpPr>
          <p:nvPr>
            <p:ph type="body" idx="1"/>
          </p:nvPr>
        </p:nvSpPr>
        <p:spPr>
          <a:xfrm>
            <a:off x="352449" y="2136250"/>
            <a:ext cx="49203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Live showcase</a:t>
            </a: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0" name="Google Shape;61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8055" y="2364463"/>
            <a:ext cx="5504150" cy="348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1"/>
          <p:cNvSpPr txBox="1">
            <a:spLocks noGrp="1"/>
          </p:cNvSpPr>
          <p:nvPr>
            <p:ph type="title"/>
          </p:nvPr>
        </p:nvSpPr>
        <p:spPr>
          <a:xfrm>
            <a:off x="360000" y="612720"/>
            <a:ext cx="1147032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6000" b="1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Slido</a:t>
            </a:r>
            <a:endParaRPr sz="60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21"/>
          <p:cNvSpPr txBox="1">
            <a:spLocks noGrp="1"/>
          </p:cNvSpPr>
          <p:nvPr>
            <p:ph type="subTitle" idx="4294967295"/>
          </p:nvPr>
        </p:nvSpPr>
        <p:spPr>
          <a:xfrm>
            <a:off x="360000" y="3429000"/>
            <a:ext cx="11470320" cy="265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endParaRPr sz="24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17" name="Google Shape;617;p21"/>
          <p:cNvSpPr txBox="1">
            <a:spLocks noGrp="1"/>
          </p:cNvSpPr>
          <p:nvPr>
            <p:ph type="sldNum" idx="12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52</a:t>
            </a:fld>
            <a:endParaRPr sz="9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E16757-3E77-9364-71DB-9504000705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 smtClean="0"/>
              <a:t>53</a:t>
            </a:fld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E070958-D62F-B42F-B7BB-91B7883997F4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693" y="1742703"/>
            <a:ext cx="2371696" cy="23716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212D9B-FFC5-57A8-5AC2-3D878BCCB99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500" b="1">
                <a:solidFill>
                  <a:srgbClr val="000000"/>
                </a:solidFill>
              </a:rPr>
              <a:t>How suitable is the showcase JSON structure for mapping your country's qualifications data?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5C2097-00F5-4F91-A9F2-F02C6C04514B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85000" lnSpcReduction="10000"/>
          </a:bodyPr>
          <a:lstStyle/>
          <a:p>
            <a:r>
              <a:rPr lang="en-GB" sz="2600">
                <a:solidFill>
                  <a:srgbClr val="FFFFFF"/>
                </a:solidFill>
              </a:rPr>
              <a:t>The </a:t>
            </a:r>
            <a:r>
              <a:rPr lang="en-GB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GB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4D202CF-64DF-182E-7D16-7B721A7BDF4B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9" name="Trapezoid 8">
            <a:extLst>
              <a:ext uri="{FF2B5EF4-FFF2-40B4-BE49-F238E27FC236}">
                <a16:creationId xmlns:a16="http://schemas.microsoft.com/office/drawing/2014/main" id="{9D6FFFA1-7983-2954-C9B2-5C57E0C9FB51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GB" sz="2600" b="1">
                <a:solidFill>
                  <a:srgbClr val="198038"/>
                </a:solidFill>
              </a:rPr>
              <a:t>Do not edit
</a:t>
            </a:r>
            <a:r>
              <a:rPr lang="en-GB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GB" sz="2200">
              <a:solidFill>
                <a:srgbClr val="198038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5F3F684-76C5-1C7F-4A84-BCFA2D27DCD5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7947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DAA2A-2FA9-B205-6C84-40F2B7E1F3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 smtClean="0"/>
              <a:t>54</a:t>
            </a:fld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3C3DC6C-A648-F67A-01F4-8EA2CA0037A0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693" y="1742703"/>
            <a:ext cx="2371696" cy="23716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C77781-DBC1-AD0D-5F8B-BA935DC1F94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>
                <a:solidFill>
                  <a:srgbClr val="000000"/>
                </a:solidFill>
              </a:rPr>
              <a:t>What approach will your country take to mapping your national data to the ACQF controlled vocabularies (e.g., ISCED, ESCO)?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E057F1-8FA3-08D0-2E5C-B8FC2FC1C778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85000" lnSpcReduction="10000"/>
          </a:bodyPr>
          <a:lstStyle/>
          <a:p>
            <a:r>
              <a:rPr lang="en-GB" sz="2600">
                <a:solidFill>
                  <a:srgbClr val="FFFFFF"/>
                </a:solidFill>
              </a:rPr>
              <a:t>The </a:t>
            </a:r>
            <a:r>
              <a:rPr lang="en-GB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GB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33ED67D-7A56-0E80-7C89-FFCC9F66D877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9" name="Trapezoid 8">
            <a:extLst>
              <a:ext uri="{FF2B5EF4-FFF2-40B4-BE49-F238E27FC236}">
                <a16:creationId xmlns:a16="http://schemas.microsoft.com/office/drawing/2014/main" id="{4D5881DF-D360-D151-B6CF-9631D807AFDB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GB" sz="2600" b="1">
                <a:solidFill>
                  <a:srgbClr val="198038"/>
                </a:solidFill>
              </a:rPr>
              <a:t>Do not edit
</a:t>
            </a:r>
            <a:r>
              <a:rPr lang="en-GB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GB" sz="2200">
              <a:solidFill>
                <a:srgbClr val="198038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9BC9455-D034-02DB-9EF2-769AFD2318F2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47733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70C83D-2954-89A9-AD8D-3D809A5A1C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 smtClean="0"/>
              <a:t>55</a:t>
            </a:fld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5418944-ABB4-93F9-DD8C-D707D51BB6A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693" y="1742703"/>
            <a:ext cx="2371696" cy="23716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C085A5-3876-31BA-DEDF-2A13E17633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100" b="1">
                <a:solidFill>
                  <a:srgbClr val="000000"/>
                </a:solidFill>
              </a:rPr>
              <a:t>How do you plan to collect or convert data for the mandatory fields required by the ACQF platform?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D07960-F397-CEC7-2D7A-D65BFDC63C6E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85000" lnSpcReduction="10000"/>
          </a:bodyPr>
          <a:lstStyle/>
          <a:p>
            <a:r>
              <a:rPr lang="en-GB" sz="2600">
                <a:solidFill>
                  <a:srgbClr val="FFFFFF"/>
                </a:solidFill>
              </a:rPr>
              <a:t>The </a:t>
            </a:r>
            <a:r>
              <a:rPr lang="en-GB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GB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662312A-61CD-BF11-E8F2-5601FB0BDC9C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9" name="Trapezoid 8">
            <a:extLst>
              <a:ext uri="{FF2B5EF4-FFF2-40B4-BE49-F238E27FC236}">
                <a16:creationId xmlns:a16="http://schemas.microsoft.com/office/drawing/2014/main" id="{F0A09EED-451D-B773-73F6-FAE3E1C3C1EB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GB" sz="2600" b="1">
                <a:solidFill>
                  <a:srgbClr val="198038"/>
                </a:solidFill>
              </a:rPr>
              <a:t>Do not edit
</a:t>
            </a:r>
            <a:r>
              <a:rPr lang="en-GB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GB" sz="2200">
              <a:solidFill>
                <a:srgbClr val="198038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F29645E-1CBE-0336-EE0F-DA3BA342657E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44025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1a3f76f1a5_0_42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6100" cy="3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06</a:t>
            </a:r>
            <a:endParaRPr/>
          </a:p>
        </p:txBody>
      </p:sp>
      <p:sp>
        <p:nvSpPr>
          <p:cNvPr id="631" name="Google Shape;631;g31a3f76f1a5_0_42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9627900" cy="18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765"/>
              <a:buNone/>
            </a:pPr>
            <a:r>
              <a:rPr lang="en-GB"/>
              <a:t>Next steps, Support &amp; Closing</a:t>
            </a:r>
            <a:endParaRPr/>
          </a:p>
        </p:txBody>
      </p:sp>
      <p:sp>
        <p:nvSpPr>
          <p:cNvPr id="632" name="Google Shape;632;g31a3f76f1a5_0_42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101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2d65fa69481_1_10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Next steps - Timeline</a:t>
            </a:r>
            <a:endParaRPr/>
          </a:p>
        </p:txBody>
      </p:sp>
      <p:sp>
        <p:nvSpPr>
          <p:cNvPr id="639" name="Google Shape;639;g2d65fa69481_1_10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rPr lang="en-GB" b="1"/>
              <a:t>Data collection and upload </a:t>
            </a:r>
            <a:r>
              <a:rPr lang="en-GB"/>
              <a:t>(January-September 2025)</a:t>
            </a:r>
            <a:endParaRPr/>
          </a:p>
          <a:p>
            <a:pPr marL="914400" lvl="1" indent="-325754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99999"/>
              </a:buClr>
              <a:buSzPct val="75000"/>
              <a:buChar char="•"/>
            </a:pPr>
            <a:r>
              <a:rPr lang="en-GB">
                <a:solidFill>
                  <a:srgbClr val="999999"/>
                </a:solidFill>
              </a:rPr>
              <a:t>Ongoing support by the project team</a:t>
            </a:r>
            <a:endParaRPr>
              <a:solidFill>
                <a:srgbClr val="999999"/>
              </a:solidFill>
            </a:endParaRPr>
          </a:p>
          <a:p>
            <a:pPr marL="914400" lvl="1" indent="-3257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75000"/>
              <a:buChar char="•"/>
            </a:pPr>
            <a:r>
              <a:rPr lang="en-GB">
                <a:solidFill>
                  <a:srgbClr val="999999"/>
                </a:solidFill>
              </a:rPr>
              <a:t>Start of initial data upload (Q1, 2025)</a:t>
            </a:r>
            <a:endParaRPr>
              <a:solidFill>
                <a:srgbClr val="999999"/>
              </a:solidFill>
            </a:endParaRPr>
          </a:p>
          <a:p>
            <a:pPr marL="914400" lvl="1" indent="-3257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Char char="•"/>
            </a:pPr>
            <a:r>
              <a:rPr lang="en-GB">
                <a:solidFill>
                  <a:srgbClr val="000000"/>
                </a:solidFill>
              </a:rPr>
              <a:t>Report on data collection status (end of April, 2025)</a:t>
            </a:r>
            <a:endParaRPr>
              <a:solidFill>
                <a:srgbClr val="000000"/>
              </a:solidFill>
            </a:endParaRPr>
          </a:p>
          <a:p>
            <a:pPr marL="914400" lvl="1" indent="-3257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Char char="•"/>
            </a:pPr>
            <a:r>
              <a:rPr lang="en-GB">
                <a:solidFill>
                  <a:schemeClr val="dk2"/>
                </a:solidFill>
              </a:rPr>
              <a:t>Ongoing data collection and validation</a:t>
            </a:r>
            <a:endParaRPr>
              <a:solidFill>
                <a:schemeClr val="dk2"/>
              </a:solidFill>
            </a:endParaRPr>
          </a:p>
          <a:p>
            <a:pPr marL="914400" lvl="1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Char char="•"/>
            </a:pPr>
            <a:r>
              <a:rPr lang="en-GB">
                <a:solidFill>
                  <a:schemeClr val="dk2"/>
                </a:solidFill>
              </a:rPr>
              <a:t>Report on data collection status (end of June, 2025)</a:t>
            </a:r>
            <a:endParaRPr>
              <a:solidFill>
                <a:schemeClr val="dk2"/>
              </a:solidFill>
            </a:endParaRPr>
          </a:p>
          <a:p>
            <a:pPr marL="914400" lvl="1" indent="-3257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Char char="•"/>
            </a:pPr>
            <a:r>
              <a:rPr lang="en-GB">
                <a:solidFill>
                  <a:schemeClr val="dk2"/>
                </a:solidFill>
              </a:rPr>
              <a:t>End of centralised data collection period, reporting (end of September, 2025)</a:t>
            </a:r>
            <a:endParaRPr>
              <a:solidFill>
                <a:schemeClr val="dk2"/>
              </a:solidFill>
            </a:endParaRPr>
          </a:p>
          <a:p>
            <a:pPr marL="914400" lvl="1" indent="-2285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r>
              <a:rPr lang="en-GB" b="1">
                <a:solidFill>
                  <a:schemeClr val="dk2"/>
                </a:solidFill>
              </a:rPr>
              <a:t>Capacity development </a:t>
            </a:r>
            <a:r>
              <a:rPr lang="en-GB"/>
              <a:t>(January-June 2025)</a:t>
            </a:r>
            <a:endParaRPr b="1">
              <a:solidFill>
                <a:schemeClr val="dk2"/>
              </a:solidFill>
            </a:endParaRPr>
          </a:p>
          <a:p>
            <a:pPr marL="914400" lvl="0" indent="-3581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GB" sz="2400">
                <a:solidFill>
                  <a:schemeClr val="dk2"/>
                </a:solidFill>
              </a:rPr>
              <a:t>From now until June: </a:t>
            </a:r>
            <a:r>
              <a:rPr lang="en-GB" sz="240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Stakeholder implementation labs with individual countries</a:t>
            </a:r>
            <a:endParaRPr sz="2400">
              <a:solidFill>
                <a:schemeClr val="dk2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</a:ext>
              </a:extLst>
            </a:endParaRPr>
          </a:p>
          <a:p>
            <a:pPr marL="914400" lvl="0" indent="-3581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GB" sz="240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June: E-learning modules → Topics: Foundational QCP knowledge</a:t>
            </a:r>
            <a:endParaRPr sz="2400">
              <a:solidFill>
                <a:schemeClr val="dk2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</a:ext>
              </a:extLst>
            </a:endParaRPr>
          </a:p>
          <a:p>
            <a:pPr marL="914400" lvl="0" indent="-3581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GB" sz="240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June (TBC): Peer-Learning Workshop; either in-person or </a:t>
            </a:r>
            <a:r>
              <a:rPr lang="en-GB" sz="2400">
                <a:solidFill>
                  <a:schemeClr val="dk2"/>
                </a:solidFill>
              </a:rPr>
              <a:t>virtually (2x half day)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40" name="Google Shape;640;g2d65fa69481_1_10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57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50b033d9c3_4_72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Next steps - Timeline</a:t>
            </a:r>
            <a:endParaRPr/>
          </a:p>
        </p:txBody>
      </p:sp>
      <p:sp>
        <p:nvSpPr>
          <p:cNvPr id="647" name="Google Shape;647;g350b033d9c3_4_72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24282A"/>
                </a:solidFill>
              </a:rPr>
              <a:t>Long-term planning </a:t>
            </a:r>
            <a:r>
              <a:rPr lang="en-GB" dirty="0">
                <a:solidFill>
                  <a:srgbClr val="24282A"/>
                </a:solidFill>
              </a:rPr>
              <a:t>(September 2025 - Dec 2026)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4282A"/>
              </a:buClr>
              <a:buSzPts val="1800"/>
              <a:buChar char="•"/>
            </a:pPr>
            <a:r>
              <a:rPr lang="en-GB" dirty="0">
                <a:solidFill>
                  <a:srgbClr val="24282A"/>
                </a:solidFill>
              </a:rPr>
              <a:t>Progressive national ownership and uploading of qualifications data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2A"/>
              </a:buClr>
              <a:buSzPts val="1800"/>
              <a:buChar char="•"/>
            </a:pPr>
            <a:r>
              <a:rPr lang="en-GB" dirty="0">
                <a:solidFill>
                  <a:srgbClr val="24282A"/>
                </a:solidFill>
              </a:rPr>
              <a:t>QCP development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2A"/>
              </a:buClr>
              <a:buSzPts val="2000"/>
              <a:buChar char="•"/>
            </a:pPr>
            <a:r>
              <a:rPr lang="en-GB" sz="2000" dirty="0">
                <a:solidFill>
                  <a:srgbClr val="24282A"/>
                </a:solidFill>
              </a:rPr>
              <a:t>Final implementation (lasting until Q1 2026)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2A"/>
              </a:buClr>
              <a:buSzPts val="2000"/>
              <a:buChar char="•"/>
            </a:pPr>
            <a:r>
              <a:rPr lang="en-GB" sz="2000" dirty="0">
                <a:solidFill>
                  <a:srgbClr val="24282A"/>
                </a:solidFill>
              </a:rPr>
              <a:t>Technical handover to governance body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2A"/>
              </a:buClr>
              <a:buSzPts val="1800"/>
              <a:buChar char="•"/>
            </a:pPr>
            <a:r>
              <a:rPr lang="en-GB" dirty="0">
                <a:solidFill>
                  <a:srgbClr val="24282A"/>
                </a:solidFill>
              </a:rPr>
              <a:t>QCP support:</a:t>
            </a:r>
            <a:endParaRPr lang="en-GB" sz="2000" dirty="0">
              <a:solidFill>
                <a:srgbClr val="24282A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2A"/>
              </a:buClr>
              <a:buSzPts val="1800"/>
              <a:buChar char="•"/>
            </a:pPr>
            <a:r>
              <a:rPr lang="en-GB" sz="2000" dirty="0">
                <a:solidFill>
                  <a:srgbClr val="24282A"/>
                </a:solidFill>
              </a:rPr>
              <a:t>Finalisation of training materials and other supportive documentation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2A"/>
              </a:buClr>
              <a:buSzPts val="1800"/>
              <a:buChar char="•"/>
            </a:pPr>
            <a:r>
              <a:rPr lang="en-GB" sz="2000" dirty="0">
                <a:solidFill>
                  <a:srgbClr val="24282A"/>
                </a:solidFill>
              </a:rPr>
              <a:t>Feedback collection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2A"/>
              </a:buClr>
              <a:buSzPts val="1800"/>
              <a:buChar char="•"/>
            </a:pPr>
            <a:r>
              <a:rPr lang="en-GB" sz="2000" dirty="0">
                <a:solidFill>
                  <a:srgbClr val="24282A"/>
                </a:solidFill>
              </a:rPr>
              <a:t>Technical handover to governance body</a:t>
            </a:r>
            <a:endParaRPr lang="en-GB" sz="2800" b="1" dirty="0"/>
          </a:p>
        </p:txBody>
      </p:sp>
      <p:sp>
        <p:nvSpPr>
          <p:cNvPr id="648" name="Google Shape;648;g350b033d9c3_4_72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4e25a91355_0_83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Next steps - Validation pathway</a:t>
            </a:r>
            <a:endParaRPr/>
          </a:p>
        </p:txBody>
      </p:sp>
      <p:sp>
        <p:nvSpPr>
          <p:cNvPr id="655" name="Google Shape;655;g34e25a91355_0_83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r>
              <a:rPr lang="en-GB" dirty="0"/>
              <a:t>We suggest that each country begins developing a </a:t>
            </a:r>
            <a:r>
              <a:rPr lang="en-GB" b="1" dirty="0"/>
              <a:t>manageable validation set</a:t>
            </a:r>
            <a:r>
              <a:rPr lang="en-GB" dirty="0"/>
              <a:t> to test the automated upload functionality.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endParaRPr dirty="0"/>
          </a:p>
          <a:p>
            <a:pPr marL="457200" lvl="0" indent="-3689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600" b="1" dirty="0"/>
              <a:t>Map </a:t>
            </a:r>
            <a:r>
              <a:rPr lang="en-GB" sz="2600" dirty="0"/>
              <a:t>national fields to ACQF model</a:t>
            </a:r>
            <a:endParaRPr sz="2600" dirty="0"/>
          </a:p>
          <a:p>
            <a:pPr marL="457200" lvl="0" indent="-3689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600" dirty="0"/>
              <a:t>Select a few, different qualifications as a </a:t>
            </a:r>
            <a:r>
              <a:rPr lang="en-GB" sz="2600" b="1" dirty="0"/>
              <a:t>pilot dataset</a:t>
            </a:r>
            <a:endParaRPr sz="2600" b="1" dirty="0"/>
          </a:p>
          <a:p>
            <a:pPr marL="457200" lvl="0" indent="-3689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600" b="1" dirty="0"/>
              <a:t>Clean and normalise</a:t>
            </a:r>
            <a:r>
              <a:rPr lang="en-GB" sz="2600" dirty="0"/>
              <a:t> data values (following the controlled lists)</a:t>
            </a:r>
            <a:endParaRPr sz="2600" dirty="0"/>
          </a:p>
          <a:p>
            <a:pPr marL="457200" lvl="0" indent="-3689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600" dirty="0"/>
              <a:t>Ensure the selected data includes </a:t>
            </a:r>
            <a:r>
              <a:rPr lang="en-GB" sz="2600" b="1" dirty="0"/>
              <a:t>minimum required fields</a:t>
            </a:r>
            <a:r>
              <a:rPr lang="en-GB" sz="2600" dirty="0"/>
              <a:t> and is formatted according to the requirements</a:t>
            </a:r>
            <a:endParaRPr sz="2600" dirty="0"/>
          </a:p>
          <a:p>
            <a:pPr marL="457200" lvl="0" indent="-3689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600" b="1" dirty="0"/>
              <a:t>Upload via import</a:t>
            </a:r>
            <a:r>
              <a:rPr lang="en-GB" sz="2600" dirty="0"/>
              <a:t> to verify field validation and system response</a:t>
            </a:r>
            <a:endParaRPr sz="26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dirty="0"/>
              <a:t>Use this as a baseline test before expanding to full data volume</a:t>
            </a:r>
            <a:endParaRPr dirty="0"/>
          </a:p>
        </p:txBody>
      </p:sp>
      <p:sp>
        <p:nvSpPr>
          <p:cNvPr id="656" name="Google Shape;656;g34e25a91355_0_83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02</a:t>
            </a:r>
            <a:endParaRPr/>
          </a:p>
        </p:txBody>
      </p:sp>
      <p:sp>
        <p:nvSpPr>
          <p:cNvPr id="170" name="Google Shape;170;p11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9628000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135"/>
              <a:buNone/>
            </a:pPr>
            <a:r>
              <a:rPr lang="en-GB"/>
              <a:t>Framing discussion</a:t>
            </a:r>
            <a:endParaRPr/>
          </a:p>
        </p:txBody>
      </p:sp>
      <p:sp>
        <p:nvSpPr>
          <p:cNvPr id="171" name="Google Shape;171;p11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4e25a91355_0_73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Support</a:t>
            </a:r>
            <a:endParaRPr/>
          </a:p>
        </p:txBody>
      </p:sp>
      <p:sp>
        <p:nvSpPr>
          <p:cNvPr id="663" name="Google Shape;663;g34e25a91355_0_73"/>
          <p:cNvSpPr txBox="1">
            <a:spLocks noGrp="1"/>
          </p:cNvSpPr>
          <p:nvPr>
            <p:ph type="body" idx="1"/>
          </p:nvPr>
        </p:nvSpPr>
        <p:spPr>
          <a:xfrm>
            <a:off x="356250" y="1867626"/>
            <a:ext cx="114753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24282A"/>
                </a:solidFill>
              </a:rPr>
              <a:t>Addressing </a:t>
            </a:r>
            <a:r>
              <a:rPr lang="en-GB" sz="3200" b="1" dirty="0">
                <a:solidFill>
                  <a:srgbClr val="24282A"/>
                </a:solidFill>
              </a:rPr>
              <a:t>stakeholder needs for future features</a:t>
            </a:r>
            <a:r>
              <a:rPr lang="en-GB" sz="3200" dirty="0">
                <a:solidFill>
                  <a:srgbClr val="24282A"/>
                </a:solidFill>
              </a:rPr>
              <a:t> (e.g. conversion into structured data, combined upload methods etc.)</a:t>
            </a:r>
            <a:endParaRPr lang="en-GB"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3200" dirty="0"/>
              <a:t>Send technical or administrative questions to the </a:t>
            </a:r>
            <a:r>
              <a:rPr lang="en-GB" sz="3200" b="1" dirty="0"/>
              <a:t>support email</a:t>
            </a:r>
            <a:r>
              <a:rPr lang="en-GB" sz="3200" dirty="0"/>
              <a:t>: </a:t>
            </a:r>
            <a:r>
              <a:rPr lang="en-GB" sz="3200" u="sng" dirty="0" err="1">
                <a:solidFill>
                  <a:schemeClr val="hlink"/>
                </a:solidFill>
                <a:hlinkClick r:id="rId3"/>
              </a:rPr>
              <a:t>support@acqf-qcp.africa</a:t>
            </a:r>
            <a:r>
              <a:rPr lang="en-GB" sz="3200" dirty="0"/>
              <a:t>.</a:t>
            </a:r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GB" sz="2800" dirty="0"/>
              <a:t>Data mapping assistance to align national fields with the ACQF QCP data model</a:t>
            </a: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 sz="2800" dirty="0"/>
              <a:t>Hands-on support with initial import (manual and automatic)</a:t>
            </a: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 sz="2800" dirty="0"/>
              <a:t>Troubleshooting validation errors or upload issues</a:t>
            </a: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 sz="2800" dirty="0"/>
              <a:t>Bilateral consultation sessions are available on request</a:t>
            </a: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 sz="2800" dirty="0"/>
              <a:t>Suggest further values for the controlled lists (e.g. NQFs)</a:t>
            </a: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 sz="2800" dirty="0"/>
              <a:t>Any other technical issue (e.g. bugs, user interface)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3200" b="1"/>
              <a:t>Resource library:</a:t>
            </a:r>
            <a:r>
              <a:rPr lang="en-GB" sz="3200"/>
              <a:t> </a:t>
            </a:r>
            <a:r>
              <a:rPr lang="en-GB" sz="3200" u="sng">
                <a:solidFill>
                  <a:schemeClr val="hlink"/>
                </a:solidFill>
                <a:hlinkClick r:id="rId4"/>
              </a:rPr>
              <a:t>https://acqf.africa/qualifications-platform</a:t>
            </a:r>
            <a:r>
              <a:rPr lang="en-GB" sz="3200"/>
              <a:t> </a:t>
            </a:r>
            <a:endParaRPr lang="en-GB" dirty="0"/>
          </a:p>
        </p:txBody>
      </p:sp>
      <p:sp>
        <p:nvSpPr>
          <p:cNvPr id="664" name="Google Shape;664;g34e25a91355_0_73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d65fa69481_1_3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Questions and answers</a:t>
            </a:r>
            <a:endParaRPr/>
          </a:p>
        </p:txBody>
      </p:sp>
      <p:sp>
        <p:nvSpPr>
          <p:cNvPr id="671" name="Google Shape;671;g2d65fa69481_1_3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Do you have any final questions or comments before we close?</a:t>
            </a:r>
            <a:endParaRPr/>
          </a:p>
        </p:txBody>
      </p:sp>
      <p:sp>
        <p:nvSpPr>
          <p:cNvPr id="672" name="Google Shape;672;g2d65fa69481_1_3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61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2"/>
          <p:cNvSpPr txBox="1">
            <a:spLocks noGrp="1"/>
          </p:cNvSpPr>
          <p:nvPr>
            <p:ph type="body" idx="1"/>
          </p:nvPr>
        </p:nvSpPr>
        <p:spPr>
          <a:xfrm>
            <a:off x="994699" y="1963490"/>
            <a:ext cx="382614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400" b="1">
                <a:solidFill>
                  <a:schemeClr val="accent1"/>
                </a:solidFill>
              </a:rPr>
              <a:t>Thank you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3400" b="1">
              <a:solidFill>
                <a:schemeClr val="accent1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400" b="1">
                <a:solidFill>
                  <a:schemeClr val="accent1"/>
                </a:solidFill>
              </a:rPr>
              <a:t>Obrigado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3400" b="1">
              <a:solidFill>
                <a:schemeClr val="accent1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400" b="1">
                <a:solidFill>
                  <a:schemeClr val="accent1"/>
                </a:solidFill>
              </a:rPr>
              <a:t>Merci</a:t>
            </a:r>
            <a:endParaRPr/>
          </a:p>
        </p:txBody>
      </p:sp>
      <p:sp>
        <p:nvSpPr>
          <p:cNvPr id="678" name="Google Shape;678;p22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62</a:t>
            </a:fld>
            <a:endParaRPr/>
          </a:p>
        </p:txBody>
      </p:sp>
      <p:pic>
        <p:nvPicPr>
          <p:cNvPr id="679" name="Google Shape;67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3821" y="370051"/>
            <a:ext cx="4116691" cy="5588539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22"/>
          <p:cNvSpPr txBox="1"/>
          <p:nvPr/>
        </p:nvSpPr>
        <p:spPr>
          <a:xfrm>
            <a:off x="6533821" y="6053140"/>
            <a:ext cx="411669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Credit: Eduarda Castel Branco </a:t>
            </a:r>
            <a:endParaRPr sz="11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0b033d9c3_4_46"/>
          <p:cNvSpPr txBox="1">
            <a:spLocks noGrp="1"/>
          </p:cNvSpPr>
          <p:nvPr>
            <p:ph type="title"/>
          </p:nvPr>
        </p:nvSpPr>
        <p:spPr>
          <a:xfrm>
            <a:off x="360000" y="612720"/>
            <a:ext cx="11470200" cy="23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6000"/>
              <a:t>Timeline</a:t>
            </a:r>
            <a:endParaRPr sz="60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50b033d9c3_4_46"/>
          <p:cNvSpPr txBox="1">
            <a:spLocks noGrp="1"/>
          </p:cNvSpPr>
          <p:nvPr>
            <p:ph type="subTitle" idx="4294967295"/>
          </p:nvPr>
        </p:nvSpPr>
        <p:spPr>
          <a:xfrm>
            <a:off x="360000" y="3429000"/>
            <a:ext cx="11470200" cy="2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endParaRPr sz="24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8" name="Google Shape;178;g350b033d9c3_4_46"/>
          <p:cNvSpPr txBox="1">
            <a:spLocks noGrp="1"/>
          </p:cNvSpPr>
          <p:nvPr>
            <p:ph type="sldNum" idx="12"/>
          </p:nvPr>
        </p:nvSpPr>
        <p:spPr>
          <a:xfrm>
            <a:off x="360000" y="6538320"/>
            <a:ext cx="37098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7</a:t>
            </a:fld>
            <a:endParaRPr sz="9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01d24d35c_1_107"/>
          <p:cNvSpPr txBox="1">
            <a:spLocks noGrp="1"/>
          </p:cNvSpPr>
          <p:nvPr>
            <p:ph type="title"/>
          </p:nvPr>
        </p:nvSpPr>
        <p:spPr>
          <a:xfrm>
            <a:off x="289233" y="646920"/>
            <a:ext cx="114678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Data collection phase</a:t>
            </a:r>
            <a:endParaRPr/>
          </a:p>
        </p:txBody>
      </p:sp>
      <p:sp>
        <p:nvSpPr>
          <p:cNvPr id="185" name="Google Shape;185;g3501d24d35c_1_107"/>
          <p:cNvSpPr txBox="1">
            <a:spLocks noGrp="1"/>
          </p:cNvSpPr>
          <p:nvPr>
            <p:ph type="sldNum" idx="12"/>
          </p:nvPr>
        </p:nvSpPr>
        <p:spPr>
          <a:xfrm>
            <a:off x="355949" y="6543601"/>
            <a:ext cx="3261300" cy="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86" name="Google Shape;186;g3501d24d35c_1_107"/>
          <p:cNvSpPr/>
          <p:nvPr/>
        </p:nvSpPr>
        <p:spPr>
          <a:xfrm>
            <a:off x="7133431" y="2855673"/>
            <a:ext cx="2498100" cy="1069800"/>
          </a:xfrm>
          <a:prstGeom prst="chevron">
            <a:avLst>
              <a:gd name="adj" fmla="val 20758"/>
            </a:avLst>
          </a:prstGeom>
          <a:solidFill>
            <a:srgbClr val="5B0F00"/>
          </a:solidFill>
          <a:ln>
            <a:noFill/>
          </a:ln>
        </p:spPr>
        <p:txBody>
          <a:bodyPr spcFirstLastPara="1" wrap="square" lIns="365750" tIns="0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Upload of initially collected data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3501d24d35c_1_107"/>
          <p:cNvSpPr/>
          <p:nvPr/>
        </p:nvSpPr>
        <p:spPr>
          <a:xfrm>
            <a:off x="4740869" y="2847067"/>
            <a:ext cx="2498100" cy="1069800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365750" tIns="0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collection and upload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3501d24d35c_1_107"/>
          <p:cNvSpPr/>
          <p:nvPr/>
        </p:nvSpPr>
        <p:spPr>
          <a:xfrm>
            <a:off x="2320719" y="2840377"/>
            <a:ext cx="2498100" cy="1069800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365750" tIns="0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System and quality assurance framework set-up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3501d24d35c_1_107"/>
          <p:cNvSpPr/>
          <p:nvPr/>
        </p:nvSpPr>
        <p:spPr>
          <a:xfrm>
            <a:off x="289101" y="2840377"/>
            <a:ext cx="2099400" cy="1058700"/>
          </a:xfrm>
          <a:prstGeom prst="homePlate">
            <a:avLst>
              <a:gd name="adj" fmla="val 221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0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Preparatory steps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0" name="Google Shape;190;g3501d24d35c_1_107"/>
          <p:cNvCxnSpPr/>
          <p:nvPr/>
        </p:nvCxnSpPr>
        <p:spPr>
          <a:xfrm>
            <a:off x="2117418" y="3887124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00A64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1" name="Google Shape;191;g3501d24d35c_1_107"/>
          <p:cNvCxnSpPr/>
          <p:nvPr/>
        </p:nvCxnSpPr>
        <p:spPr>
          <a:xfrm>
            <a:off x="6930131" y="3934152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2" name="Google Shape;192;g3501d24d35c_1_107"/>
          <p:cNvCxnSpPr/>
          <p:nvPr/>
        </p:nvCxnSpPr>
        <p:spPr>
          <a:xfrm>
            <a:off x="118295" y="3875876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3" name="Google Shape;193;g3501d24d35c_1_107"/>
          <p:cNvCxnSpPr/>
          <p:nvPr/>
        </p:nvCxnSpPr>
        <p:spPr>
          <a:xfrm>
            <a:off x="4571521" y="3923628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4" name="Google Shape;194;g3501d24d35c_1_107"/>
          <p:cNvCxnSpPr/>
          <p:nvPr/>
        </p:nvCxnSpPr>
        <p:spPr>
          <a:xfrm rot="10800000" flipH="1">
            <a:off x="8382584" y="4074582"/>
            <a:ext cx="300" cy="42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5" name="Google Shape;195;g3501d24d35c_1_107"/>
          <p:cNvCxnSpPr/>
          <p:nvPr/>
        </p:nvCxnSpPr>
        <p:spPr>
          <a:xfrm rot="10800000" flipH="1">
            <a:off x="14571165" y="7132836"/>
            <a:ext cx="300" cy="4434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6" name="Google Shape;196;g3501d24d35c_1_107"/>
          <p:cNvSpPr/>
          <p:nvPr/>
        </p:nvSpPr>
        <p:spPr>
          <a:xfrm>
            <a:off x="7132525" y="4596000"/>
            <a:ext cx="2498100" cy="19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0000" tIns="45700" rIns="487675" bIns="121900" anchor="t" anchorCtr="0">
            <a:noAutofit/>
          </a:bodyPr>
          <a:lstStyle/>
          <a:p>
            <a:pPr marL="0" marR="0" lvl="0" indent="1099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Data collection status report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099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Dataset of initially uploaded qualifications</a:t>
            </a:r>
            <a:endParaRPr sz="1400" b="0" i="0" u="none" strike="noStrike" cap="none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099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82625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Launch of automatic import feature</a:t>
            </a:r>
            <a:endParaRPr sz="1400" b="0" i="0" u="none" strike="noStrike" cap="none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3501d24d35c_1_107"/>
          <p:cNvSpPr/>
          <p:nvPr/>
        </p:nvSpPr>
        <p:spPr>
          <a:xfrm>
            <a:off x="17936635" y="10345928"/>
            <a:ext cx="20394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4"/>
              <a:buFont typeface="Arial"/>
              <a:buNone/>
            </a:pPr>
            <a:r>
              <a:rPr lang="en-GB" sz="2934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</a:t>
            </a:r>
            <a:endParaRPr sz="2934" b="0" i="0" u="none" strike="noStrike" cap="none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" name="Google Shape;198;g3501d24d35c_1_107"/>
          <p:cNvCxnSpPr/>
          <p:nvPr/>
        </p:nvCxnSpPr>
        <p:spPr>
          <a:xfrm rot="10800000" flipH="1">
            <a:off x="5990022" y="4074582"/>
            <a:ext cx="300" cy="42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9" name="Google Shape;199;g3501d24d35c_1_107"/>
          <p:cNvSpPr/>
          <p:nvPr/>
        </p:nvSpPr>
        <p:spPr>
          <a:xfrm>
            <a:off x="4819027" y="4596004"/>
            <a:ext cx="2314200" cy="10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0" marR="0" lvl="0" indent="1099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Ongoing support by the project team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099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Review of KPIs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099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First report on data collection status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Google Shape;200;g3501d24d35c_1_107"/>
          <p:cNvCxnSpPr/>
          <p:nvPr/>
        </p:nvCxnSpPr>
        <p:spPr>
          <a:xfrm rot="10800000" flipH="1">
            <a:off x="3559674" y="4051032"/>
            <a:ext cx="300" cy="42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1" name="Google Shape;201;g3501d24d35c_1_107"/>
          <p:cNvSpPr/>
          <p:nvPr/>
        </p:nvSpPr>
        <p:spPr>
          <a:xfrm>
            <a:off x="2388678" y="4572454"/>
            <a:ext cx="2352000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0" marR="0" lvl="0" indent="1099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Provision of data file template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099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Stakeholder webinars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099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Definition of KPIs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099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Ongoing support by the team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g3501d24d35c_1_107"/>
          <p:cNvCxnSpPr/>
          <p:nvPr/>
        </p:nvCxnSpPr>
        <p:spPr>
          <a:xfrm rot="10800000" flipH="1">
            <a:off x="1245469" y="4040408"/>
            <a:ext cx="300" cy="42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" name="Google Shape;203;g3501d24d35c_1_107"/>
          <p:cNvSpPr/>
          <p:nvPr/>
        </p:nvSpPr>
        <p:spPr>
          <a:xfrm>
            <a:off x="74475" y="4561825"/>
            <a:ext cx="2498100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0" marR="0" lvl="0" indent="1099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Nomination of QCP Contact persons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099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Data collection protocol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099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Dedicated mailbox: 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support@acqf-qcp.africa</a:t>
            </a:r>
            <a:endParaRPr sz="1400" b="0" i="0" u="none" strike="noStrike" cap="none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3501d24d35c_1_107"/>
          <p:cNvSpPr/>
          <p:nvPr/>
        </p:nvSpPr>
        <p:spPr>
          <a:xfrm rot="5400000">
            <a:off x="2299080" y="361215"/>
            <a:ext cx="262500" cy="42822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3501d24d35c_1_107"/>
          <p:cNvSpPr/>
          <p:nvPr/>
        </p:nvSpPr>
        <p:spPr>
          <a:xfrm>
            <a:off x="380655" y="2027475"/>
            <a:ext cx="41907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September – December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501d24d35c_1_107"/>
          <p:cNvSpPr/>
          <p:nvPr/>
        </p:nvSpPr>
        <p:spPr>
          <a:xfrm rot="5400000">
            <a:off x="7001933" y="141610"/>
            <a:ext cx="280500" cy="47037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3501d24d35c_1_107"/>
          <p:cNvSpPr/>
          <p:nvPr/>
        </p:nvSpPr>
        <p:spPr>
          <a:xfrm>
            <a:off x="4841819" y="2041135"/>
            <a:ext cx="47037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January – July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3501d24d35c_1_107"/>
          <p:cNvSpPr/>
          <p:nvPr/>
        </p:nvSpPr>
        <p:spPr>
          <a:xfrm>
            <a:off x="9591356" y="2855673"/>
            <a:ext cx="2498100" cy="1069800"/>
          </a:xfrm>
          <a:prstGeom prst="chevron">
            <a:avLst>
              <a:gd name="adj" fmla="val 2075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365750" tIns="0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Upload at the end of main collected data collection phase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3501d24d35c_1_107"/>
          <p:cNvSpPr/>
          <p:nvPr/>
        </p:nvSpPr>
        <p:spPr>
          <a:xfrm>
            <a:off x="9440598" y="2062276"/>
            <a:ext cx="27996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September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3501d24d35c_1_107"/>
          <p:cNvSpPr/>
          <p:nvPr/>
        </p:nvSpPr>
        <p:spPr>
          <a:xfrm rot="5400000">
            <a:off x="10646175" y="1338600"/>
            <a:ext cx="280500" cy="23097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3501d24d35c_1_107"/>
          <p:cNvSpPr/>
          <p:nvPr/>
        </p:nvSpPr>
        <p:spPr>
          <a:xfrm>
            <a:off x="9629925" y="4596000"/>
            <a:ext cx="2498100" cy="19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0000" tIns="45700" rIns="487675" bIns="121900" anchor="t" anchorCtr="0">
            <a:noAutofit/>
          </a:bodyPr>
          <a:lstStyle/>
          <a:p>
            <a:pPr marL="0" marR="0" lvl="0" indent="1101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Data collection status report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101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Dataset uploaded at the end of the data collection period</a:t>
            </a:r>
            <a:endParaRPr sz="1400" b="0" i="0" u="none" strike="noStrike" cap="none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101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82625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Afterwards: continuous data collection and upload facilitated nationally</a:t>
            </a:r>
            <a:endParaRPr sz="1400" b="0" i="0" u="none" strike="noStrike" cap="none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90001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g3501d24d35c_1_107"/>
          <p:cNvCxnSpPr/>
          <p:nvPr/>
        </p:nvCxnSpPr>
        <p:spPr>
          <a:xfrm rot="10800000" flipH="1">
            <a:off x="10734584" y="4074582"/>
            <a:ext cx="300" cy="42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0b033d9c3_4_52"/>
          <p:cNvSpPr txBox="1">
            <a:spLocks noGrp="1"/>
          </p:cNvSpPr>
          <p:nvPr>
            <p:ph type="title"/>
          </p:nvPr>
        </p:nvSpPr>
        <p:spPr>
          <a:xfrm>
            <a:off x="360000" y="612720"/>
            <a:ext cx="11470200" cy="23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6000"/>
              <a:t>Application Structure</a:t>
            </a:r>
            <a:endParaRPr sz="60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350b033d9c3_4_52"/>
          <p:cNvSpPr txBox="1">
            <a:spLocks noGrp="1"/>
          </p:cNvSpPr>
          <p:nvPr>
            <p:ph type="subTitle" idx="4294967295"/>
          </p:nvPr>
        </p:nvSpPr>
        <p:spPr>
          <a:xfrm>
            <a:off x="360000" y="3429000"/>
            <a:ext cx="11470200" cy="2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endParaRPr sz="24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19" name="Google Shape;219;g350b033d9c3_4_52"/>
          <p:cNvSpPr txBox="1">
            <a:spLocks noGrp="1"/>
          </p:cNvSpPr>
          <p:nvPr>
            <p:ph type="sldNum" idx="12"/>
          </p:nvPr>
        </p:nvSpPr>
        <p:spPr>
          <a:xfrm>
            <a:off x="360000" y="6538320"/>
            <a:ext cx="37098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9</a:t>
            </a:fld>
            <a:endParaRPr sz="9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6.0.6404"/>
  <p:tag name="SLIDO_PRESENTATION_ID" val="17c86d74-4aa8-4234-aa1f-5104ae3ddb40"/>
  <p:tag name="SLIDO_EVENT_UUID" val="8e4072a4-9ad1-48ca-87be-f3924efd831f"/>
  <p:tag name="SLIDO_EVENT_SECTION_UUID" val="31fb317a-bfe4-4184-84fd-f9f9cea6a2c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U4NjAwNzh9"/>
  <p:tag name="SLIDO_TYPE" val="SlidoPoll"/>
  <p:tag name="SLIDO_POLL_UUID" val="d4148d2e-c7ac-4559-af12-1f50e8aa61e2"/>
  <p:tag name="SLIDO_TIMELINE" val="W3sicG9sbFF1ZXN0aW9uVXVpZCI6ImQ0YTlhMmYxLWRkNDAtNDE5MC1iYjY2LTI1ZmRjODljMGVkMCIsInNob3dSZXN1bHRzIjpmYWxzZSwic2hvd0NvcnJlY3RBbnN3ZXJzIjpmYWxzZSwidm90aW5nTG9ja2VkIjpmYWxzZX0seyJwb2xsUXVlc3Rpb25VdWlkIjoiZDRhOWEyZjEtZGQ0MC00MTkwLWJiNjYtMjVmZGM4OWMwZWQwIiwic2hvd1Jlc3VsdHMiOnRydWUsInNob3dDb3JyZWN0QW5zd2VycyI6ZmFsc2UsInZvdGluZ0xvY2tlZCI6ZmFsc2V9XQ=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U4NjAwODl9"/>
  <p:tag name="SLIDO_TYPE" val="SlidoPoll"/>
  <p:tag name="SLIDO_POLL_UUID" val="1ea91641-8a86-4234-899c-db9c6ee5f65c"/>
  <p:tag name="SLIDO_TIMELINE" val="W3sicG9sbFF1ZXN0aW9uVXVpZCI6ImE4ZTcxM2ZiLTMzZTItNGE0MS04ZDUzLWYyN2VhYTY2MjA0YyIsInNob3dSZXN1bHRzIjpmYWxzZSwic2hvd0NvcnJlY3RBbnN3ZXJzIjpmYWxzZSwidm90aW5nTG9ja2VkIjpmYWxzZX0seyJwb2xsUXVlc3Rpb25VdWlkIjoiYThlNzEzZmItMzNlMi00YTQxLThkNTMtZjI3ZWFhNjYyMDRjIiwic2hvd1Jlc3VsdHMiOnRydWUsInNob3dDb3JyZWN0QW5zd2VycyI6ZmFsc2UsInZvdGluZ0xvY2tlZCI6ZmFsc2V9XQ=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U4NjAwOTZ9"/>
  <p:tag name="SLIDO_TYPE" val="SlidoPoll"/>
  <p:tag name="SLIDO_POLL_UUID" val="9fdd8f8a-c16f-4304-b35d-49d7c93e9db6"/>
  <p:tag name="SLIDO_TIMELINE" val="W3sicG9sbFF1ZXN0aW9uVXVpZCI6ImRjNTJiNzAxLWQ0ZGItNDA2NC04YzVhLTdlM2M4MGUwNDI4YyIsInNob3dSZXN1bHRzIjp0cnVlLCJzaG93Q29ycmVjdEFuc3dlcnMiOmZhbHNlLCJ2b3RpbmdMb2NrZWQiOmZhbHNlfV0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U4NjAwMDB9"/>
  <p:tag name="SLIDO_TYPE" val="SlidoPoll"/>
  <p:tag name="SLIDO_POLL_UUID" val="0e6d7d2c-7452-401b-9c23-806476084f63"/>
  <p:tag name="SLIDO_TIMELINE" val="W3sicG9sbFF1ZXN0aW9uVXVpZCI6ImJhNjVjMmM2LWJkMmYtNDAxMi1iMjY3LTkxOGQ2NjI5ZjdiNSIsInNob3dSZXN1bHRzIjpmYWxzZSwic2hvd0NvcnJlY3RBbnN3ZXJzIjpmYWxzZSwidm90aW5nTG9ja2VkIjpmYWxzZX0seyJwb2xsUXVlc3Rpb25VdWlkIjoiYmE2NWMyYzYtYmQyZi00MDEyLWIyNjctOTE4ZDY2MjlmN2I1Iiwic2hvd1Jlc3VsdHMiOnRydWUsInNob3dDb3JyZWN0QW5zd2VycyI6ZmFsc2UsInZvdGluZ0xvY2tlZCI6ZmFsc2V9XQ=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U4NjAxMDN9"/>
  <p:tag name="SLIDO_TYPE" val="SlidoPoll"/>
  <p:tag name="SLIDO_POLL_UUID" val="7730be07-1db6-4fd1-b3aa-450764675524"/>
  <p:tag name="SLIDO_TIMELINE" val="W3sicG9sbFF1ZXN0aW9uVXVpZCI6IjRiOTlkODAwLThhMzktNDQwMS04ZmZlLWU2MWViMjY2NmY1MCIsInNob3dSZXN1bHRzIjp0cnVlLCJzaG93Q29ycmVjdEFuc3dlcnMiOmZhbHNlLCJ2b3RpbmdMb2NrZWQiOmZhbHNlfV0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U4NjAxMTh9"/>
  <p:tag name="SLIDO_TYPE" val="SlidoPoll"/>
  <p:tag name="SLIDO_POLL_UUID" val="275048df-575f-4b19-872a-698d0f3590d8"/>
  <p:tag name="SLIDO_TIMELINE" val="W3sicG9sbFF1ZXN0aW9uVXVpZCI6IjBkNjk1ZDgxLWUwNzMtNDI4YS04MjQ5LTE1MTcyYjg3M2QxOCIsInNob3dSZXN1bHRzIjpmYWxzZSwic2hvd0NvcnJlY3RBbnN3ZXJzIjpmYWxzZSwidm90aW5nTG9ja2VkIjpmYWxzZX0seyJwb2xsUXVlc3Rpb25VdWlkIjoiMGQ2OTVkODEtZTA3My00MjhhLTgyNDktMTUxNzJiODczZDE4Iiwic2hvd1Jlc3VsdHMiOnRydWUsInNob3dDb3JyZWN0QW5zd2VycyI6ZmFsc2UsInZvdGluZ0xvY2tlZCI6ZmFsc2V9XQ=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U4NjAzMDN9"/>
  <p:tag name="SLIDO_TYPE" val="SlidoPoll"/>
  <p:tag name="SLIDO_POLL_UUID" val="36324fc6-0858-487e-9000-c9e9c2434376"/>
  <p:tag name="SLIDO_TIMELINE" val="W3sicG9sbFF1ZXN0aW9uVXVpZCI6IjEyNTNmNmMwLTJjYzEtNGRiNy05Mzc4LWIxMTA3M2I3NDA5NSIsInNob3dSZXN1bHRzIjp0cnVlLCJzaG93Q29ycmVjdEFuc3dlcnMiOmZhbHNlLCJ2b3RpbmdMb2NrZWQiOmZhbHNlfV0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U4NjAzMTN9"/>
  <p:tag name="SLIDO_TYPE" val="SlidoPoll"/>
  <p:tag name="SLIDO_POLL_UUID" val="9bde4fae-c6c1-44fc-820f-90a904782916"/>
  <p:tag name="SLIDO_TIMELINE" val="W3sicG9sbFF1ZXN0aW9uVXVpZCI6IjFjZDc2ZDcyLWViYzYtNDM0Yy1iZWZjLTkxYzc0NWNiMzgyNC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U4NjAzMTh9"/>
  <p:tag name="SLIDO_TYPE" val="SlidoPoll"/>
  <p:tag name="SLIDO_POLL_UUID" val="bda88df9-06cc-497f-9607-cae09a3e9057"/>
  <p:tag name="SLIDO_TIMELINE" val="W3sicG9sbFF1ZXN0aW9uVXVpZCI6IjMyNzZhODA1LTdiM2EtNGY0OC05NGNmLWUxMzE5Nzg5ZGIxZiIsInNob3dSZXN1bHRzIjp0cnVlLCJzaG93Q29ycmVjdEFuc3dlcnMiOmZhbHNlLCJ2b3RpbmdMb2NrZWQiOmZhbHNlfV0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U4NjAwMTN9"/>
  <p:tag name="SLIDO_TYPE" val="SlidoPoll"/>
  <p:tag name="SLIDO_POLL_UUID" val="892caf16-c9fa-4f77-8f64-28563b0335a8"/>
  <p:tag name="SLIDO_TIMELINE" val="W3sicG9sbFF1ZXN0aW9uVXVpZCI6ImI1ZWVlZjg1LTExZWItNDUyNS1hZWJjLTA3ZjhkZWRhOTBjNiIsInNob3dSZXN1bHRzIjpmYWxzZSwic2hvd0NvcnJlY3RBbnN3ZXJzIjpmYWxzZSwidm90aW5nTG9ja2VkIjpmYWxzZX0seyJwb2xsUXVlc3Rpb25VdWlkIjoiYjVlZWVmODUtMTFlYi00NTI1LWFlYmMtMDdmOGRlZGE5MGM2Iiwic2hvd1Jlc3VsdHMiOnRydWUsInNob3dDb3JyZWN0QW5zd2VycyI6ZmFsc2UsInZvdGluZ0xvY2tlZCI6ZmFsc2V9XQ=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U4NjAwNjR9"/>
  <p:tag name="SLIDO_TYPE" val="SlidoPoll"/>
  <p:tag name="SLIDO_POLL_UUID" val="ae51fcdc-9cb9-4a9b-9790-6ff557732af4"/>
  <p:tag name="SLIDO_TIMELINE" val="W3sicG9sbFF1ZXN0aW9uVXVpZCI6Ijg0ZWVjMTNlLTE2YjctNGYwNS05ZjFlLTFhMDdmZmFmYzIyYiIsInNob3dSZXN1bHRzIjp0cnVlLCJzaG93Q29ycmVjdEFuc3dlcnMiOmZhbHNlLCJ2b3RpbmdMb2NrZWQiOmZhbHNlfV0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heme/theme1.xml><?xml version="1.0" encoding="utf-8"?>
<a:theme xmlns:a="http://schemas.openxmlformats.org/drawingml/2006/main" name="ACQF Powerpoint Template">
  <a:themeElements>
    <a:clrScheme name="ACQF Brand Colours">
      <a:dk1>
        <a:srgbClr val="24282A"/>
      </a:dk1>
      <a:lt1>
        <a:srgbClr val="FFFFFF"/>
      </a:lt1>
      <a:dk2>
        <a:srgbClr val="24282A"/>
      </a:dk2>
      <a:lt2>
        <a:srgbClr val="E7E6E6"/>
      </a:lt2>
      <a:accent1>
        <a:srgbClr val="00A643"/>
      </a:accent1>
      <a:accent2>
        <a:srgbClr val="202A44"/>
      </a:accent2>
      <a:accent3>
        <a:srgbClr val="CEB37E"/>
      </a:accent3>
      <a:accent4>
        <a:srgbClr val="971B2F"/>
      </a:accent4>
      <a:accent5>
        <a:srgbClr val="D3FFE5"/>
      </a:accent5>
      <a:accent6>
        <a:srgbClr val="DCE2EF"/>
      </a:accent6>
      <a:hlink>
        <a:srgbClr val="00A642"/>
      </a:hlink>
      <a:folHlink>
        <a:srgbClr val="003E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CQF Powerpoint Template">
  <a:themeElements>
    <a:clrScheme name="ACQF Brand Colours">
      <a:dk1>
        <a:srgbClr val="24282A"/>
      </a:dk1>
      <a:lt1>
        <a:srgbClr val="FFFFFF"/>
      </a:lt1>
      <a:dk2>
        <a:srgbClr val="24282A"/>
      </a:dk2>
      <a:lt2>
        <a:srgbClr val="E7E6E6"/>
      </a:lt2>
      <a:accent1>
        <a:srgbClr val="00A643"/>
      </a:accent1>
      <a:accent2>
        <a:srgbClr val="202A44"/>
      </a:accent2>
      <a:accent3>
        <a:srgbClr val="CEB37E"/>
      </a:accent3>
      <a:accent4>
        <a:srgbClr val="971B2F"/>
      </a:accent4>
      <a:accent5>
        <a:srgbClr val="D3FFE5"/>
      </a:accent5>
      <a:accent6>
        <a:srgbClr val="DCE2EF"/>
      </a:accent6>
      <a:hlink>
        <a:srgbClr val="00A642"/>
      </a:hlink>
      <a:folHlink>
        <a:srgbClr val="003E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3003</Words>
  <Application>Microsoft Office PowerPoint</Application>
  <PresentationFormat>Widescreen</PresentationFormat>
  <Paragraphs>551</Paragraphs>
  <Slides>62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Nunito Sans ExtraBold</vt:lpstr>
      <vt:lpstr>Arial</vt:lpstr>
      <vt:lpstr>Nunito Sans Light</vt:lpstr>
      <vt:lpstr>Times New Roman</vt:lpstr>
      <vt:lpstr>Calibri</vt:lpstr>
      <vt:lpstr>Nunito Sans Black</vt:lpstr>
      <vt:lpstr>Nunito Sans</vt:lpstr>
      <vt:lpstr>ACQF Powerpoint Template</vt:lpstr>
      <vt:lpstr>ACQF Powerpoint Template</vt:lpstr>
      <vt:lpstr>PowerPoint Presentation</vt:lpstr>
      <vt:lpstr>PowerPoint Presentation</vt:lpstr>
      <vt:lpstr>Agenda</vt:lpstr>
      <vt:lpstr>Join our Slido session</vt:lpstr>
      <vt:lpstr>PowerPoint Presentation</vt:lpstr>
      <vt:lpstr>PowerPoint Presentation</vt:lpstr>
      <vt:lpstr>Timeline</vt:lpstr>
      <vt:lpstr>Data collection phase</vt:lpstr>
      <vt:lpstr>Application Structure</vt:lpstr>
      <vt:lpstr>Centralized System Architecture</vt:lpstr>
      <vt:lpstr>A central platform</vt:lpstr>
      <vt:lpstr>PowerPoint Presentation</vt:lpstr>
      <vt:lpstr>Country data</vt:lpstr>
      <vt:lpstr>Structured datasets</vt:lpstr>
      <vt:lpstr>Verification of database status and publication methods</vt:lpstr>
      <vt:lpstr>PowerPoint Presentation</vt:lpstr>
      <vt:lpstr>PowerPoint Presentation</vt:lpstr>
      <vt:lpstr>PowerPoint Presentation</vt:lpstr>
      <vt:lpstr>Sections of User Interface</vt:lpstr>
      <vt:lpstr>Sections of User Interface</vt:lpstr>
      <vt:lpstr>Demonstration - Data Import FIGMA Mock-ups  </vt:lpstr>
      <vt:lpstr>Demonstration - Data Import FIGMA Mock-ups  </vt:lpstr>
      <vt:lpstr>PowerPoint Presentation</vt:lpstr>
      <vt:lpstr>PowerPoint Presentation</vt:lpstr>
      <vt:lpstr>Open discussion on current database status and country commitments</vt:lpstr>
      <vt:lpstr>Baseline analysis</vt:lpstr>
      <vt:lpstr>Ambitions</vt:lpstr>
      <vt:lpstr>PowerPoint Presentation</vt:lpstr>
      <vt:lpstr>PowerPoint Presentation</vt:lpstr>
      <vt:lpstr>PowerPoint Presentation</vt:lpstr>
      <vt:lpstr>PowerPoint Presentation</vt:lpstr>
      <vt:lpstr>Open discussion</vt:lpstr>
      <vt:lpstr>PowerPoint Presentation</vt:lpstr>
      <vt:lpstr>PowerPoint Presentation</vt:lpstr>
      <vt:lpstr>Documentation portal</vt:lpstr>
      <vt:lpstr>Documentation portal</vt:lpstr>
      <vt:lpstr>Documentation portal</vt:lpstr>
      <vt:lpstr>Documentation portal</vt:lpstr>
      <vt:lpstr>Key Fields and Data Model</vt:lpstr>
      <vt:lpstr>Classes and Properties</vt:lpstr>
      <vt:lpstr>Classes and Properties</vt:lpstr>
      <vt:lpstr>Classes and Properties</vt:lpstr>
      <vt:lpstr>Classes and Properties</vt:lpstr>
      <vt:lpstr>Classes and Properties</vt:lpstr>
      <vt:lpstr>Overview of properties</vt:lpstr>
      <vt:lpstr>Controlled lists</vt:lpstr>
      <vt:lpstr>Controlled lists - Examples</vt:lpstr>
      <vt:lpstr>Example</vt:lpstr>
      <vt:lpstr>Example</vt:lpstr>
      <vt:lpstr>Validation</vt:lpstr>
      <vt:lpstr>Validation</vt:lpstr>
      <vt:lpstr>Slido</vt:lpstr>
      <vt:lpstr>PowerPoint Presentation</vt:lpstr>
      <vt:lpstr>PowerPoint Presentation</vt:lpstr>
      <vt:lpstr>PowerPoint Presentation</vt:lpstr>
      <vt:lpstr>PowerPoint Presentation</vt:lpstr>
      <vt:lpstr>Next steps - Timeline</vt:lpstr>
      <vt:lpstr>Next steps - Timeline</vt:lpstr>
      <vt:lpstr>Next steps - Validation pathway</vt:lpstr>
      <vt:lpstr>Support</vt:lpstr>
      <vt:lpstr>Questions and answers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Andrea Bateman</dc:creator>
  <cp:lastModifiedBy>Zalán Jakab</cp:lastModifiedBy>
  <cp:revision>10</cp:revision>
  <dcterms:created xsi:type="dcterms:W3CDTF">2022-04-01T01:06:26Z</dcterms:created>
  <dcterms:modified xsi:type="dcterms:W3CDTF">2025-04-29T08:48:18Z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1.11.0.5407</vt:lpwstr>
  </property>
</Properties>
</file>